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0" r:id="rId2"/>
    <p:sldId id="256" r:id="rId3"/>
    <p:sldId id="257" r:id="rId4"/>
    <p:sldId id="263" r:id="rId5"/>
    <p:sldId id="264" r:id="rId6"/>
    <p:sldId id="265" r:id="rId7"/>
    <p:sldId id="266" r:id="rId8"/>
    <p:sldId id="267" r:id="rId9"/>
    <p:sldId id="268" r:id="rId10"/>
    <p:sldId id="269" r:id="rId11"/>
    <p:sldId id="270" r:id="rId12"/>
    <p:sldId id="271" r:id="rId13"/>
    <p:sldId id="272" r:id="rId14"/>
    <p:sldId id="275" r:id="rId15"/>
    <p:sldId id="274" r:id="rId16"/>
    <p:sldId id="273" r:id="rId17"/>
    <p:sldId id="276" r:id="rId18"/>
    <p:sldId id="277" r:id="rId19"/>
    <p:sldId id="278" r:id="rId20"/>
    <p:sldId id="279" r:id="rId21"/>
    <p:sldId id="280" r:id="rId22"/>
    <p:sldId id="281" r:id="rId23"/>
    <p:sldId id="283" r:id="rId24"/>
    <p:sldId id="282" r:id="rId25"/>
    <p:sldId id="284" r:id="rId26"/>
    <p:sldId id="291" r:id="rId27"/>
    <p:sldId id="292" r:id="rId28"/>
    <p:sldId id="293" r:id="rId29"/>
    <p:sldId id="286" r:id="rId30"/>
    <p:sldId id="28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955" autoAdjust="0"/>
  </p:normalViewPr>
  <p:slideViewPr>
    <p:cSldViewPr>
      <p:cViewPr varScale="1">
        <p:scale>
          <a:sx n="73" d="100"/>
          <a:sy n="73" d="100"/>
        </p:scale>
        <p:origin x="-990" y="-96"/>
      </p:cViewPr>
      <p:guideLst>
        <p:guide orient="horz" pos="2160"/>
        <p:guide pos="2880"/>
      </p:guideLst>
    </p:cSldViewPr>
  </p:slideViewPr>
  <p:notesTextViewPr>
    <p:cViewPr>
      <p:scale>
        <a:sx n="100" d="100"/>
        <a:sy n="100" d="100"/>
      </p:scale>
      <p:origin x="0" y="972"/>
    </p:cViewPr>
  </p:notesTextViewPr>
  <p:notesViewPr>
    <p:cSldViewPr>
      <p:cViewPr>
        <p:scale>
          <a:sx n="94" d="100"/>
          <a:sy n="94" d="100"/>
        </p:scale>
        <p:origin x="-1328" y="168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412C2-3645-44B7-87A9-7B30718CCF85}" type="datetimeFigureOut">
              <a:rPr lang="en-US" smtClean="0"/>
              <a:pPr/>
              <a:t>5/27/2014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D9367-A170-47AB-B27F-87EFBE0B9138}" type="slidenum">
              <a:rPr lang="en-US" smtClean="0"/>
              <a:pPr/>
              <a:t>‹#›</a:t>
            </a:fld>
            <a:endParaRPr lang="en-US" dirty="0"/>
          </a:p>
        </p:txBody>
      </p:sp>
    </p:spTree>
    <p:extLst>
      <p:ext uri="{BB962C8B-B14F-4D97-AF65-F5344CB8AC3E}">
        <p14:creationId xmlns="" xmlns:p14="http://schemas.microsoft.com/office/powerpoint/2010/main" val="10768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90800"/>
            <a:ext cx="5486400" cy="6248400"/>
          </a:xfrm>
        </p:spPr>
        <p:txBody>
          <a:bodyPr>
            <a:normAutofit/>
          </a:bodyPr>
          <a:lstStyle/>
          <a:p>
            <a:pPr>
              <a:lnSpc>
                <a:spcPct val="110000"/>
              </a:lnSpc>
            </a:pPr>
            <a:r>
              <a:rPr lang="en-US" kern="1200" dirty="0" smtClean="0">
                <a:solidFill>
                  <a:schemeClr val="tx1"/>
                </a:solidFill>
              </a:rPr>
              <a:t>The current Physical Activity Guidelines for Americans encourage a person to accumulate at least two and a half hours a week in moderate-intensity physical activity, such as brisk walking. Physical activity up to one hour per day results in further reduction of risk for cardiovascular disease. The InStep for Life program of the General Conference Health Ministries Department recommends walking at least 8000 steps daily.  Walking 10,000 steps daily would be ideal. So check your pedometer each day to see if you have reached your daily goal.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It is amazing that Dr. Kenneth Cooper, of Aerobics fame, who used to promote jogging, is currently promoting brisk walking rather than running or jogging. Remember the slogan “no pain no gain”? Unfortunately, some people may continue to run until their whole body is sore, which could be harmful rather than beneficial.  However, walking puts much less stress on the body. In addition, it can be done almost any time or place. It’s fun, convenient, inexpensive, and can be enjoyed alone or with friends. It requires no special equipment. Comfortable walking shoes and clothing are all that are needed. Brisk walking results in minimal injuries while exercising most muscles and systems of the body. It stimulates the release of endorphins, which elevate the mood and improve one’s outlook on life.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More than 150 years ago Ellen White recognized the value of walking, writing that, </a:t>
            </a:r>
            <a:r>
              <a:rPr lang="en-US" b="1" kern="1200" dirty="0" smtClean="0">
                <a:solidFill>
                  <a:schemeClr val="tx1"/>
                </a:solidFill>
              </a:rPr>
              <a:t>“Walking, in all cases where it is possible, is the best remedy for diseased bodies, because in this exercise all the organs of the body are brought into use… There is no exercise that can take the place of walking.  By it circulation of the blood is improved.”</a:t>
            </a:r>
            <a:r>
              <a:rPr lang="en-US" dirty="0" smtClean="0"/>
              <a:t> (</a:t>
            </a:r>
            <a:r>
              <a:rPr lang="en-US" i="1" dirty="0" smtClean="0"/>
              <a:t>Counsels on Health</a:t>
            </a:r>
            <a:r>
              <a:rPr lang="en-US" dirty="0" smtClean="0"/>
              <a:t>, p. 125)</a:t>
            </a:r>
            <a:endParaRPr lang="en-US" b="1" kern="1200" dirty="0" smtClean="0">
              <a:solidFill>
                <a:schemeClr val="tx1"/>
              </a:solidFill>
            </a:endParaRP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A daily walk can improve your health and your mood, so get your pedometer and comfortable shoes and start today.</a:t>
            </a:r>
          </a:p>
          <a:p>
            <a:pPr>
              <a:lnSpc>
                <a:spcPct val="110000"/>
              </a:lnSpc>
            </a:pPr>
            <a:r>
              <a:rPr lang="en-US" kern="1200" dirty="0" smtClean="0">
                <a:solidFill>
                  <a:schemeClr val="tx1"/>
                </a:solidFill>
              </a:rPr>
              <a:t> </a:t>
            </a:r>
          </a:p>
          <a:p>
            <a:pPr>
              <a:lnSpc>
                <a:spcPct val="110000"/>
              </a:lnSpc>
            </a:pP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19800"/>
          </a:xfrm>
        </p:spPr>
        <p:txBody>
          <a:bodyPr>
            <a:noAutofit/>
          </a:bodyPr>
          <a:lstStyle/>
          <a:p>
            <a:pPr>
              <a:lnSpc>
                <a:spcPct val="110000"/>
              </a:lnSpc>
            </a:pPr>
            <a:r>
              <a:rPr lang="en-US" b="1" kern="1200" dirty="0" smtClean="0">
                <a:solidFill>
                  <a:schemeClr val="tx1"/>
                </a:solidFill>
                <a:latin typeface="+mn-lt"/>
                <a:ea typeface="+mn-ea"/>
                <a:cs typeface="+mn-cs"/>
              </a:rPr>
              <a:t>L is for celebrating Liquids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Liquid is indispensable for optimal health. Almost every cell and tissue of the body not only contains water but is continually bathed in fluid and requires water to perform its functions.</a:t>
            </a:r>
            <a:r>
              <a:rPr lang="en-US" b="1" kern="1200" dirty="0" smtClean="0">
                <a:solidFill>
                  <a:schemeClr val="tx1"/>
                </a:solidFill>
                <a:latin typeface="+mn-lt"/>
                <a:ea typeface="+mn-ea"/>
                <a:cs typeface="+mn-cs"/>
              </a:rPr>
              <a:t> Water, the liquid of life, is a medium in which metabolism takes place. </a:t>
            </a:r>
            <a:r>
              <a:rPr lang="en-US" kern="1200" dirty="0" smtClean="0">
                <a:solidFill>
                  <a:schemeClr val="tx1"/>
                </a:solidFill>
                <a:latin typeface="+mn-lt"/>
                <a:ea typeface="+mn-ea"/>
                <a:cs typeface="+mn-cs"/>
              </a:rPr>
              <a:t>It serves many vital purposes, as…</a:t>
            </a:r>
          </a:p>
          <a:p>
            <a:pPr>
              <a:lnSpc>
                <a:spcPct val="110000"/>
              </a:lnSpc>
            </a:pPr>
            <a:endParaRPr lang="en-US" kern="1200" dirty="0" smtClean="0">
              <a:solidFill>
                <a:schemeClr val="tx1"/>
              </a:solidFill>
              <a:latin typeface="+mn-lt"/>
              <a:ea typeface="+mn-ea"/>
              <a:cs typeface="+mn-cs"/>
            </a:endParaRP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the transport system within the body</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a lubricant for movement</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the facilitator of digestion</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the prime transporter of waste via the kidneys</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a temperature regulator</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a major constituent of the circulating blood</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Many problems arise if we do not drink sufficient water. The body will attempt to avoid dehydration by decreasing sweat and urine output. If this compensatory mechanism proves inadequate and insufficient fluid intake persists, dehydration will occur. As a result, the body’s cooling mechanisms will be impaired, along with the possible rise in body temperature and an inefficient clearance of body waste. The blood thickens and blood flow becomes impaired, increasing the risk of intravascular clotting. This may manifest as stroke or heart attack. It also leads to constipation, to the delight of the laxative industry. Not drinking enough water also increases the risk of developing kidney and gallstones.</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In 1995, an article in </a:t>
            </a:r>
            <a:r>
              <a:rPr lang="en-US" i="1" kern="1200" dirty="0" smtClean="0">
                <a:solidFill>
                  <a:schemeClr val="tx1"/>
                </a:solidFill>
                <a:latin typeface="+mn-lt"/>
                <a:ea typeface="+mn-ea"/>
                <a:cs typeface="+mn-cs"/>
              </a:rPr>
              <a:t>The Journal of the American Medical Association</a:t>
            </a:r>
            <a:r>
              <a:rPr lang="en-US" kern="1200" dirty="0" smtClean="0">
                <a:solidFill>
                  <a:schemeClr val="tx1"/>
                </a:solidFill>
                <a:latin typeface="+mn-lt"/>
                <a:ea typeface="+mn-ea"/>
                <a:cs typeface="+mn-cs"/>
              </a:rPr>
              <a:t> called attention to the hazards facing older Americans from inadequate fluid intake. It’s estimated that by drinking enough water, older people could save thousands of days of hospitalization and millions of dollars each year. Such an observation has implications for all age groups worldwide. </a:t>
            </a:r>
          </a:p>
        </p:txBody>
      </p:sp>
      <p:sp>
        <p:nvSpPr>
          <p:cNvPr id="4" name="Slide Number Placeholder 3"/>
          <p:cNvSpPr>
            <a:spLocks noGrp="1"/>
          </p:cNvSpPr>
          <p:nvPr>
            <p:ph type="sldNum" sz="quarter" idx="10"/>
          </p:nvPr>
        </p:nvSpPr>
        <p:spPr/>
        <p:txBody>
          <a:bodyPr/>
          <a:lstStyle/>
          <a:p>
            <a:fld id="{009D9367-A170-47AB-B27F-87EFBE0B913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kern="1200" dirty="0" smtClean="0">
                <a:solidFill>
                  <a:schemeClr val="tx1"/>
                </a:solidFill>
              </a:rPr>
              <a:t>Amazingly Mrs. White has counseled this more than 150 years ago, saying, </a:t>
            </a:r>
            <a:r>
              <a:rPr lang="en-US" b="1" kern="1200" dirty="0" smtClean="0">
                <a:solidFill>
                  <a:schemeClr val="tx1"/>
                </a:solidFill>
              </a:rPr>
              <a:t>“In health and in sickness, pure water is one of heaven's choicest blessings. Its proper use promotes health. It is the beverage which God provided to quench the thirst of animals and man. Drunk freely, it helps to supply the necessities of the system and assists nature to resist disease.”</a:t>
            </a:r>
            <a:r>
              <a:rPr lang="en-US" dirty="0" smtClean="0"/>
              <a:t> (</a:t>
            </a:r>
            <a:r>
              <a:rPr lang="en-US" i="1" dirty="0" smtClean="0"/>
              <a:t>The Ministry of Healing</a:t>
            </a:r>
            <a:r>
              <a:rPr lang="en-US" dirty="0" smtClean="0"/>
              <a:t>, p. 125)</a:t>
            </a:r>
            <a:endParaRPr lang="en-US" b="1" kern="1200" dirty="0" smtClean="0">
              <a:solidFill>
                <a:schemeClr val="tx1"/>
              </a:solidFill>
            </a:endParaRPr>
          </a:p>
          <a:p>
            <a:pPr>
              <a:lnSpc>
                <a:spcPct val="110000"/>
              </a:lnSpc>
            </a:pPr>
            <a:r>
              <a:rPr lang="en-US" b="1" kern="1200" dirty="0" smtClean="0">
                <a:solidFill>
                  <a:schemeClr val="tx1"/>
                </a:solidFill>
              </a:rPr>
              <a:t> </a:t>
            </a:r>
            <a:endParaRPr lang="en-US" kern="1200" dirty="0" smtClean="0">
              <a:solidFill>
                <a:schemeClr val="tx1"/>
              </a:solidFill>
            </a:endParaRPr>
          </a:p>
          <a:p>
            <a:pPr>
              <a:lnSpc>
                <a:spcPct val="110000"/>
              </a:lnSpc>
            </a:pPr>
            <a:r>
              <a:rPr lang="en-US" kern="1200" dirty="0" smtClean="0">
                <a:solidFill>
                  <a:schemeClr val="tx1"/>
                </a:solidFill>
              </a:rPr>
              <a:t>To help stay hydrated during prolonged physical activity or in hot weather, the 2005 Dietary Guidelines for Americans recommends that we drink fluids during the activity as well as several glasses of water or other fluid after the physical activity is completed.</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In the healthy person, a practical guide to water intake is to drink water in the morning because the body is relatively dehydrated from insensible (invisible) water loss, or perspiration, during sleep. Then continue to drink water at regular intervals throughout the day to ensure that the urine is a pale color. (Urine may be a bright yellow color after taking certain medications, including vitamin pills and anti-tuberculosis medication.)  </a:t>
            </a:r>
          </a:p>
          <a:p>
            <a:pPr>
              <a:lnSpc>
                <a:spcPct val="110000"/>
              </a:lnSpc>
            </a:pP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kern="1200" dirty="0" smtClean="0">
                <a:solidFill>
                  <a:schemeClr val="tx1"/>
                </a:solidFill>
                <a:latin typeface="+mn-lt"/>
                <a:ea typeface="+mn-ea"/>
                <a:cs typeface="+mn-cs"/>
              </a:rPr>
              <a:t>Another important use of water is cleansing. </a:t>
            </a:r>
            <a:r>
              <a:rPr lang="en-US" b="1" kern="1200" dirty="0" smtClean="0">
                <a:solidFill>
                  <a:schemeClr val="tx1"/>
                </a:solidFill>
                <a:latin typeface="+mn-lt"/>
                <a:ea typeface="+mn-ea"/>
                <a:cs typeface="+mn-cs"/>
              </a:rPr>
              <a:t>Frequent hand washing may reduce transmission of many infectious agents from person to person. </a:t>
            </a:r>
            <a:r>
              <a:rPr lang="en-US" kern="1200" dirty="0" smtClean="0">
                <a:solidFill>
                  <a:schemeClr val="tx1"/>
                </a:solidFill>
                <a:latin typeface="+mn-lt"/>
                <a:ea typeface="+mn-ea"/>
                <a:cs typeface="+mn-cs"/>
              </a:rPr>
              <a:t>If people thoroughly washed their hands with soap and water before eating and after activities that soil their hands, a large percentage of infectious diseases would be eliminated.</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Aside from using water internally for our bodies, we also need to use it externally. Hydrotherapy is a simple home therapeutic application using water, and it is best applied as a help for simple muscular aches, pains, and bruises.  When dealing with muscular aches, apply hot, wet towels alternated with cold, wet towels (ending with a cold application) to affected areas to improve blood flow. However, for a recent injury where bruising has occurred, cold compresses are more appropriate.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Caution should also be exercised where the skin is diseased or cut, has impaired blood flow, or where neurological damage causes the inability to feel heat. In this case, hot applications may lead to serious injury (for example, in diabetic patients). </a:t>
            </a:r>
            <a:br>
              <a:rPr lang="en-US" kern="1200" dirty="0" smtClean="0">
                <a:solidFill>
                  <a:schemeClr val="tx1"/>
                </a:solidFill>
                <a:latin typeface="+mn-lt"/>
                <a:ea typeface="+mn-ea"/>
                <a:cs typeface="+mn-cs"/>
              </a:rPr>
            </a:b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There are many other modes of hydrotherapy, such as cold mitten friction, hot footbaths, heat compresses, and ice compresses. Unfortunately, few today utilize this most useful tool for relief. </a:t>
            </a:r>
          </a:p>
          <a:p>
            <a:pPr>
              <a:lnSpc>
                <a:spcPct val="110000"/>
              </a:lnSpc>
            </a:pP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kern="1200" dirty="0" smtClean="0">
                <a:solidFill>
                  <a:schemeClr val="tx1"/>
                </a:solidFill>
              </a:rPr>
              <a:t>Regarding the beneficial uses of water, Mrs. White made the following statement</a:t>
            </a:r>
            <a:r>
              <a:rPr lang="en-US" b="1" kern="1200" dirty="0" smtClean="0">
                <a:solidFill>
                  <a:schemeClr val="tx1"/>
                </a:solidFill>
              </a:rPr>
              <a:t>:  “The external application of water is one of the easiest and most satisfactory ways of regulating the circulation of the blood....But many have never learned by experience the beneficial effects of the proper use of water. All should become intelligent in its use in simple home treatments.”</a:t>
            </a:r>
            <a:r>
              <a:rPr lang="en-US" dirty="0" smtClean="0"/>
              <a:t> (</a:t>
            </a:r>
            <a:r>
              <a:rPr lang="en-US" i="1" dirty="0" smtClean="0"/>
              <a:t>The Ministry of Healing</a:t>
            </a:r>
            <a:r>
              <a:rPr lang="en-US" dirty="0" smtClean="0"/>
              <a:t>, p. 156)</a:t>
            </a:r>
            <a:endParaRPr lang="en-US" b="1" kern="1200" dirty="0" smtClean="0">
              <a:solidFill>
                <a:schemeClr val="tx1"/>
              </a:solidFill>
            </a:endParaRPr>
          </a:p>
          <a:p>
            <a:pPr>
              <a:lnSpc>
                <a:spcPct val="110000"/>
              </a:lnSpc>
            </a:pPr>
            <a:r>
              <a:rPr lang="en-US" kern="1200" dirty="0" smtClean="0">
                <a:solidFill>
                  <a:schemeClr val="tx1"/>
                </a:solidFill>
              </a:rPr>
              <a:t/>
            </a:r>
            <a:br>
              <a:rPr lang="en-US" kern="1200" dirty="0" smtClean="0">
                <a:solidFill>
                  <a:schemeClr val="tx1"/>
                </a:solidFill>
              </a:rPr>
            </a:br>
            <a:r>
              <a:rPr lang="en-US" kern="1200" dirty="0" smtClean="0">
                <a:solidFill>
                  <a:schemeClr val="tx1"/>
                </a:solidFill>
              </a:rPr>
              <a:t>Notice that she advises that </a:t>
            </a:r>
            <a:r>
              <a:rPr lang="en-US" i="1" kern="1200" dirty="0" smtClean="0">
                <a:solidFill>
                  <a:schemeClr val="tx1"/>
                </a:solidFill>
              </a:rPr>
              <a:t>all</a:t>
            </a:r>
            <a:r>
              <a:rPr lang="en-US" kern="1200" dirty="0" smtClean="0">
                <a:solidFill>
                  <a:schemeClr val="tx1"/>
                </a:solidFill>
              </a:rPr>
              <a:t> should become intelligent in its use. So this knowledge is valuable not only for nurses or physiotherapists but for all of us.</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There is one particular type of hydrotherapy that we use regularly, which is the daily shower. It removes accumulated dirt and contaminating debris, reducing the risk of infection. For the most benefit, try using the following method.</a:t>
            </a:r>
          </a:p>
          <a:p>
            <a:pPr>
              <a:lnSpc>
                <a:spcPct val="110000"/>
              </a:lnSpc>
            </a:pPr>
            <a:endParaRPr lang="en-US" kern="1200" dirty="0" smtClean="0">
              <a:solidFill>
                <a:schemeClr val="tx1"/>
              </a:solidFill>
            </a:endParaRPr>
          </a:p>
          <a:p>
            <a:pPr marL="344488" indent="-119063">
              <a:lnSpc>
                <a:spcPct val="110000"/>
              </a:lnSpc>
              <a:buFont typeface="Arial" pitchFamily="34" charset="0"/>
              <a:buChar char="•"/>
              <a:tabLst>
                <a:tab pos="569913" algn="l"/>
              </a:tabLst>
            </a:pPr>
            <a:r>
              <a:rPr lang="en-US" kern="1200" dirty="0" smtClean="0">
                <a:solidFill>
                  <a:schemeClr val="tx1"/>
                </a:solidFill>
              </a:rPr>
              <a:t>After exercising in the morning, start your shower at a neutral temperature  (97 - 100 degrees Fahrenheit)</a:t>
            </a:r>
          </a:p>
          <a:p>
            <a:pPr marL="344488" indent="-119063">
              <a:lnSpc>
                <a:spcPct val="110000"/>
              </a:lnSpc>
              <a:buFont typeface="Arial" pitchFamily="34" charset="0"/>
              <a:buChar char="•"/>
              <a:tabLst>
                <a:tab pos="569913" algn="l"/>
              </a:tabLst>
            </a:pPr>
            <a:r>
              <a:rPr lang="en-US" kern="1200" dirty="0" smtClean="0">
                <a:solidFill>
                  <a:schemeClr val="tx1"/>
                </a:solidFill>
              </a:rPr>
              <a:t>After you have finished bathing, continue your shower by increasing the water temperature to as hot as you can tolerate, around 110 degrees for 1 to 2 minutes. </a:t>
            </a:r>
          </a:p>
          <a:p>
            <a:pPr marL="344488" indent="-119063">
              <a:lnSpc>
                <a:spcPct val="110000"/>
              </a:lnSpc>
              <a:buFont typeface="Arial" pitchFamily="34" charset="0"/>
              <a:buChar char="•"/>
              <a:tabLst>
                <a:tab pos="569913" algn="l"/>
              </a:tabLst>
            </a:pPr>
            <a:r>
              <a:rPr lang="en-US" kern="1200" dirty="0" smtClean="0">
                <a:solidFill>
                  <a:schemeClr val="tx1"/>
                </a:solidFill>
              </a:rPr>
              <a:t>Then decrease the temperature to cold (50 - 70 degrees Fahrenheit) for 20 to 40 seconds. </a:t>
            </a:r>
          </a:p>
          <a:p>
            <a:pPr marL="344488" indent="-119063">
              <a:lnSpc>
                <a:spcPct val="110000"/>
              </a:lnSpc>
              <a:buFont typeface="Arial" pitchFamily="34" charset="0"/>
              <a:buChar char="•"/>
              <a:tabLst>
                <a:tab pos="569913" algn="l"/>
              </a:tabLst>
            </a:pPr>
            <a:r>
              <a:rPr lang="en-US" kern="1200" dirty="0" smtClean="0">
                <a:solidFill>
                  <a:schemeClr val="tx1"/>
                </a:solidFill>
              </a:rPr>
              <a:t>Briskly rub your body down with a towel or mitten and dry thoroughly. </a:t>
            </a:r>
          </a:p>
          <a:p>
            <a:pPr marL="344488" indent="-119063">
              <a:lnSpc>
                <a:spcPct val="110000"/>
              </a:lnSpc>
              <a:buFont typeface="Arial" pitchFamily="34" charset="0"/>
              <a:buChar char="•"/>
              <a:tabLst>
                <a:tab pos="569913" algn="l"/>
              </a:tabLst>
            </a:pPr>
            <a:r>
              <a:rPr lang="en-US" kern="1200" dirty="0" smtClean="0">
                <a:solidFill>
                  <a:schemeClr val="tx1"/>
                </a:solidFill>
              </a:rPr>
              <a:t>This stimulating treatment will not only wake you up but will help keep you going strong throughout the day.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However, when showering before you go to sleep, use warm water only so the body can relax and get you ready for a good night’s rest.</a:t>
            </a:r>
          </a:p>
          <a:p>
            <a:pPr>
              <a:lnSpc>
                <a:spcPct val="110000"/>
              </a:lnSpc>
            </a:pPr>
            <a:r>
              <a:rPr lang="en-US" kern="1200" dirty="0" smtClean="0">
                <a:solidFill>
                  <a:schemeClr val="tx1"/>
                </a:solidFill>
              </a:rPr>
              <a:t> </a:t>
            </a:r>
          </a:p>
          <a:p>
            <a:pPr>
              <a:lnSpc>
                <a:spcPct val="110000"/>
              </a:lnSpc>
            </a:pP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1000"/>
            <a:ext cx="2336800" cy="1752600"/>
          </a:xfrm>
        </p:spPr>
      </p:sp>
      <p:sp>
        <p:nvSpPr>
          <p:cNvPr id="3" name="Notes Placeholder 2"/>
          <p:cNvSpPr>
            <a:spLocks noGrp="1"/>
          </p:cNvSpPr>
          <p:nvPr>
            <p:ph type="body" idx="1"/>
          </p:nvPr>
        </p:nvSpPr>
        <p:spPr>
          <a:xfrm>
            <a:off x="685800" y="2133600"/>
            <a:ext cx="5486400" cy="5943600"/>
          </a:xfrm>
        </p:spPr>
        <p:txBody>
          <a:bodyPr>
            <a:normAutofit lnSpcReduction="10000"/>
          </a:bodyPr>
          <a:lstStyle/>
          <a:p>
            <a:pPr>
              <a:lnSpc>
                <a:spcPct val="110000"/>
              </a:lnSpc>
            </a:pPr>
            <a:r>
              <a:rPr lang="en-US" sz="1200" b="1" kern="1200" dirty="0" smtClean="0">
                <a:solidFill>
                  <a:schemeClr val="tx1"/>
                </a:solidFill>
                <a:latin typeface="+mn-lt"/>
                <a:ea typeface="+mn-ea"/>
                <a:cs typeface="+mn-cs"/>
              </a:rPr>
              <a:t>E is celebrating the Environment </a:t>
            </a:r>
            <a:endParaRPr lang="en-US" sz="1200" kern="1200" dirty="0" smtClean="0">
              <a:solidFill>
                <a:schemeClr val="tx1"/>
              </a:solidFill>
              <a:latin typeface="+mn-lt"/>
              <a:ea typeface="+mn-ea"/>
              <a:cs typeface="+mn-cs"/>
            </a:endParaRPr>
          </a:p>
          <a:p>
            <a:pPr>
              <a:lnSpc>
                <a:spcPct val="110000"/>
              </a:lnSpc>
            </a:pPr>
            <a:r>
              <a:rPr lang="en-US" sz="1200" kern="1200" dirty="0" smtClean="0">
                <a:solidFill>
                  <a:schemeClr val="tx1"/>
                </a:solidFill>
                <a:latin typeface="+mn-lt"/>
                <a:ea typeface="+mn-ea"/>
                <a:cs typeface="+mn-cs"/>
              </a:rPr>
              <a:t>According to the dictionary, “Environment is any conditions or circumstances that affect the development of an organism or group of organisms.”  </a:t>
            </a:r>
            <a:r>
              <a:rPr lang="en-US" sz="1200" b="1" kern="1200" dirty="0" smtClean="0">
                <a:solidFill>
                  <a:schemeClr val="tx1"/>
                </a:solidFill>
                <a:latin typeface="+mn-lt"/>
                <a:ea typeface="+mn-ea"/>
                <a:cs typeface="+mn-cs"/>
              </a:rPr>
              <a:t>Elements of our environment include climate, atmosphere, water, soil, vegetation and sunshine.</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Because of time limits, let’s mention just one element of our environment—sunshine. Much of the sun’s radiation is important to well-being, but over-exposure to ultraviolet radiation can be harmful. The best time for sunlight exposure during the winter is before 11:00AM or after 1:00PM. During the summer, it is before 9:00AM and after 4:00PM.  In other words, get your sunrays while they are still long, but never when at their shortest length, when the sun is just above your head.  During this time, there is risk for developing skin cancer.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It is especially beneficial be exposed to sunshine while you are exercising. In that way you get two prescriptions at the same time! One benefit is that when we exercise in the sunshine, the serotonin excreted by the pineal gland will later be converted to melatonin during the sleep we get before midnight. This is especially important since the nocturnal plasma melatonin concentration falls as one ages.</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In children between one and three years of age, the nocturnal plasma melatonin concentration is 250pg/mL. For adolescents from eight to fifteen years, it goes down to 120 pg/mL. For those between 20 and 27 years of age, it drops to 70pg/mL; and for the elderly 67 to 84 years old, it drops even further, to 30pg/mL. </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Although melatonin is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produced in the pineal gland, it is not stored there.  It leaves the gland through simple diffusion.  As a result, we cannot rely on yesterday’s melatonin for today. Therefore, as we age, we have an even greater need to exercise in the sunshine. Years ago, Mrs. White understood this, saying, “Vigor declines as years advance, leaving less vitality with which to resist unhealthful influences; hence the greater necessity for the aged to have plenty of sunlight and fresh, pure air.”</a:t>
            </a:r>
          </a:p>
          <a:p>
            <a:pPr>
              <a:lnSpc>
                <a:spcPct val="110000"/>
              </a:lnSpc>
            </a:pPr>
            <a:r>
              <a:rPr lang="en-US" sz="1200" kern="1200" dirty="0" smtClean="0">
                <a:solidFill>
                  <a:schemeClr val="tx1"/>
                </a:solidFill>
                <a:latin typeface="+mn-lt"/>
                <a:ea typeface="+mn-ea"/>
                <a:cs typeface="+mn-cs"/>
              </a:rPr>
              <a:t> </a:t>
            </a:r>
          </a:p>
          <a:p>
            <a:pPr>
              <a:lnSpc>
                <a:spcPct val="110000"/>
              </a:lnSpc>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743200" cy="2057400"/>
          </a:xfrm>
        </p:spPr>
      </p:sp>
      <p:sp>
        <p:nvSpPr>
          <p:cNvPr id="3" name="Notes Placeholder 2"/>
          <p:cNvSpPr>
            <a:spLocks noGrp="1"/>
          </p:cNvSpPr>
          <p:nvPr>
            <p:ph type="body" idx="1"/>
          </p:nvPr>
        </p:nvSpPr>
        <p:spPr>
          <a:xfrm>
            <a:off x="685800" y="2438400"/>
            <a:ext cx="5486400" cy="5867400"/>
          </a:xfrm>
        </p:spPr>
        <p:txBody>
          <a:bodyPr>
            <a:noAutofit/>
          </a:bodyPr>
          <a:lstStyle/>
          <a:p>
            <a:r>
              <a:rPr lang="en-US" b="1" kern="1200" dirty="0" smtClean="0">
                <a:solidFill>
                  <a:schemeClr val="tx1"/>
                </a:solidFill>
                <a:latin typeface="+mn-lt"/>
                <a:ea typeface="+mn-ea"/>
                <a:cs typeface="+mn-cs"/>
              </a:rPr>
              <a:t>B is for celebrating Belief </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In the past decade, more than one thousand research studies have been conducted by researchers from Harvard, Duke, and Yale universities on the effects of faith, prayer and meditation. Instead of documenting neurosis as a result of believing in God, five hundred of the studies demonstrated significant positive associations, such as better mental health, greater well-being; less anxiety, depression, and substance abuse; lower suicide rates; more purpose and meaning in life; and greater marital satisfaction and stability.</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These studies show that believing in God is a very positive benefit and promotes health. There is nothing more reassuring than the peace and satisfaction experienced by those who place their lives in the hands of a loving God who cares for each of us.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An Ohio study regarding the effects of prayer on well-being interviewed 560 respondents, 95 percent of whom classified themselves as religious people. The researchers identified four types of prayer: </a:t>
            </a:r>
          </a:p>
          <a:p>
            <a:endParaRPr lang="en-US" kern="1200" dirty="0" smtClean="0">
              <a:solidFill>
                <a:schemeClr val="tx1"/>
              </a:solidFill>
              <a:latin typeface="+mn-lt"/>
              <a:ea typeface="+mn-ea"/>
              <a:cs typeface="+mn-cs"/>
            </a:endParaRPr>
          </a:p>
          <a:p>
            <a:pPr marL="344488" indent="-119063">
              <a:buFont typeface="Arial" pitchFamily="34" charset="0"/>
              <a:buChar char="•"/>
              <a:tabLst>
                <a:tab pos="569913" algn="l"/>
              </a:tabLst>
            </a:pPr>
            <a:r>
              <a:rPr lang="en-US" b="1" kern="1200" dirty="0" smtClean="0">
                <a:solidFill>
                  <a:schemeClr val="tx1"/>
                </a:solidFill>
                <a:latin typeface="+mn-lt"/>
                <a:ea typeface="+mn-ea"/>
                <a:cs typeface="+mn-cs"/>
              </a:rPr>
              <a:t>Petitional prayer</a:t>
            </a:r>
            <a:r>
              <a:rPr lang="en-US" kern="1200" dirty="0" smtClean="0">
                <a:solidFill>
                  <a:schemeClr val="tx1"/>
                </a:solidFill>
                <a:latin typeface="+mn-lt"/>
                <a:ea typeface="+mn-ea"/>
                <a:cs typeface="+mn-cs"/>
              </a:rPr>
              <a:t>: praying to God for material things one may need</a:t>
            </a:r>
          </a:p>
          <a:p>
            <a:pPr marL="344488" indent="-119063">
              <a:buFont typeface="Arial" pitchFamily="34" charset="0"/>
              <a:buChar char="•"/>
              <a:tabLst>
                <a:tab pos="569913" algn="l"/>
              </a:tabLst>
            </a:pPr>
            <a:r>
              <a:rPr lang="en-US" b="1" kern="1200" dirty="0" smtClean="0">
                <a:solidFill>
                  <a:schemeClr val="tx1"/>
                </a:solidFill>
                <a:latin typeface="+mn-lt"/>
                <a:ea typeface="+mn-ea"/>
                <a:cs typeface="+mn-cs"/>
              </a:rPr>
              <a:t>Ritual prayer</a:t>
            </a:r>
            <a:r>
              <a:rPr lang="en-US" kern="1200" dirty="0" smtClean="0">
                <a:solidFill>
                  <a:schemeClr val="tx1"/>
                </a:solidFill>
                <a:latin typeface="+mn-lt"/>
                <a:ea typeface="+mn-ea"/>
                <a:cs typeface="+mn-cs"/>
              </a:rPr>
              <a:t>: praying to God by reading the book of prayers.</a:t>
            </a:r>
          </a:p>
          <a:p>
            <a:pPr marL="344488" indent="-119063">
              <a:buFont typeface="Arial" pitchFamily="34" charset="0"/>
              <a:buChar char="•"/>
              <a:tabLst>
                <a:tab pos="569913" algn="l"/>
              </a:tabLst>
            </a:pPr>
            <a:r>
              <a:rPr lang="en-US" b="1" kern="1200" dirty="0" smtClean="0">
                <a:solidFill>
                  <a:schemeClr val="tx1"/>
                </a:solidFill>
                <a:latin typeface="+mn-lt"/>
                <a:ea typeface="+mn-ea"/>
                <a:cs typeface="+mn-cs"/>
              </a:rPr>
              <a:t>Meditative prayer</a:t>
            </a:r>
            <a:r>
              <a:rPr lang="en-US" kern="1200" dirty="0" smtClean="0">
                <a:solidFill>
                  <a:schemeClr val="tx1"/>
                </a:solidFill>
                <a:latin typeface="+mn-lt"/>
                <a:ea typeface="+mn-ea"/>
                <a:cs typeface="+mn-cs"/>
              </a:rPr>
              <a:t>: praying to God by “feeling” or being in His presence.</a:t>
            </a:r>
          </a:p>
          <a:p>
            <a:pPr marL="344488" indent="-119063">
              <a:buFont typeface="Arial" pitchFamily="34" charset="0"/>
              <a:buChar char="•"/>
              <a:tabLst>
                <a:tab pos="569913" algn="l"/>
              </a:tabLst>
            </a:pPr>
            <a:r>
              <a:rPr lang="en-US" b="1" kern="1200" dirty="0" smtClean="0">
                <a:solidFill>
                  <a:schemeClr val="tx1"/>
                </a:solidFill>
                <a:latin typeface="+mn-lt"/>
                <a:ea typeface="+mn-ea"/>
                <a:cs typeface="+mn-cs"/>
              </a:rPr>
              <a:t>Colloquial prayer</a:t>
            </a:r>
            <a:r>
              <a:rPr lang="en-US" kern="1200" dirty="0" smtClean="0">
                <a:solidFill>
                  <a:schemeClr val="tx1"/>
                </a:solidFill>
                <a:latin typeface="+mn-lt"/>
                <a:ea typeface="+mn-ea"/>
                <a:cs typeface="+mn-cs"/>
              </a:rPr>
              <a:t>: praying to God as talking to a friend, asking Him for guidance.</a:t>
            </a:r>
          </a:p>
        </p:txBody>
      </p:sp>
      <p:sp>
        <p:nvSpPr>
          <p:cNvPr id="4" name="Slide Number Placeholder 3"/>
          <p:cNvSpPr>
            <a:spLocks noGrp="1"/>
          </p:cNvSpPr>
          <p:nvPr>
            <p:ph type="sldNum" sz="quarter" idx="10"/>
          </p:nvPr>
        </p:nvSpPr>
        <p:spPr/>
        <p:txBody>
          <a:bodyPr/>
          <a:lstStyle/>
          <a:p>
            <a:fld id="{009D9367-A170-47AB-B27F-87EFBE0B9138}"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kern="1200" dirty="0" smtClean="0">
                <a:solidFill>
                  <a:schemeClr val="tx1"/>
                </a:solidFill>
              </a:rPr>
              <a:t>Of all these types of prayer, the study revealed that colloquial prayer correlates best with happiness and religious satisfaction. Talking to God as to a friend, telling Him all our joys and sorrows, can bring happiness, healing, and religious satisfaction. God wants us to develop a close relationship with Him by using this two-way communication. He speaks to us through the Bible in our private devotion, and we speak to Him through our colloquial prayer.  This close relationship with our heavenly Father gives us peace of mind and helps us to cope with the stresses of life.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That stress is a major contributor to ill-health is supported by an article in </a:t>
            </a:r>
            <a:r>
              <a:rPr lang="en-US" i="1" kern="1200" dirty="0" smtClean="0">
                <a:solidFill>
                  <a:schemeClr val="tx1"/>
                </a:solidFill>
              </a:rPr>
              <a:t>U.S. News &amp; World Report </a:t>
            </a:r>
            <a:r>
              <a:rPr lang="en-US" kern="1200" dirty="0" smtClean="0">
                <a:solidFill>
                  <a:schemeClr val="tx1"/>
                </a:solidFill>
              </a:rPr>
              <a:t>which states that</a:t>
            </a:r>
            <a:r>
              <a:rPr lang="en-US" i="1" kern="1200" dirty="0" smtClean="0">
                <a:solidFill>
                  <a:schemeClr val="tx1"/>
                </a:solidFill>
              </a:rPr>
              <a:t> </a:t>
            </a:r>
            <a:r>
              <a:rPr lang="en-US" kern="1200" dirty="0" smtClean="0">
                <a:solidFill>
                  <a:schemeClr val="tx1"/>
                </a:solidFill>
              </a:rPr>
              <a:t> “Somewhere between 75 and 90% of all doctor visits stem from stress.”   Should this surprise us? Ellen G. White wrote more than 150 years ago: </a:t>
            </a:r>
            <a:r>
              <a:rPr lang="en-US" b="1" kern="1200" dirty="0" smtClean="0">
                <a:solidFill>
                  <a:schemeClr val="tx1"/>
                </a:solidFill>
              </a:rPr>
              <a:t>“Sickness of the mind prevails everywhere. Nine-tenths of the diseases from which man suffers have their foundation here.” </a:t>
            </a:r>
            <a:r>
              <a:rPr lang="en-US" dirty="0" smtClean="0"/>
              <a:t> (</a:t>
            </a:r>
            <a:r>
              <a:rPr lang="en-US" i="1" dirty="0" smtClean="0"/>
              <a:t>Testimonies to the Church, Vol. 5</a:t>
            </a:r>
            <a:r>
              <a:rPr lang="en-US" dirty="0" smtClean="0"/>
              <a:t>, p. 444)</a:t>
            </a:r>
            <a:endParaRPr lang="en-US" b="1" kern="1200" dirty="0" smtClean="0">
              <a:solidFill>
                <a:schemeClr val="tx1"/>
              </a:solidFill>
            </a:endParaRPr>
          </a:p>
          <a:p>
            <a:pPr>
              <a:lnSpc>
                <a:spcPct val="110000"/>
              </a:lnSpc>
            </a:pP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14800"/>
            <a:ext cx="5486400" cy="4114800"/>
          </a:xfrm>
        </p:spPr>
        <p:txBody>
          <a:bodyPr>
            <a:normAutofit/>
          </a:bodyPr>
          <a:lstStyle/>
          <a:p>
            <a:pPr>
              <a:lnSpc>
                <a:spcPct val="110000"/>
              </a:lnSpc>
            </a:pPr>
            <a:r>
              <a:rPr lang="en-US" kern="1200" dirty="0" smtClean="0">
                <a:solidFill>
                  <a:schemeClr val="tx1"/>
                </a:solidFill>
                <a:latin typeface="+mn-lt"/>
                <a:ea typeface="+mn-ea"/>
                <a:cs typeface="+mn-cs"/>
              </a:rPr>
              <a:t> </a:t>
            </a:r>
            <a:r>
              <a:rPr lang="en-US" b="1" kern="1200" dirty="0" smtClean="0">
                <a:solidFill>
                  <a:schemeClr val="tx1"/>
                </a:solidFill>
                <a:latin typeface="+mn-lt"/>
                <a:ea typeface="+mn-ea"/>
                <a:cs typeface="+mn-cs"/>
              </a:rPr>
              <a:t>R is for celebrating Rest  </a:t>
            </a:r>
            <a:endParaRPr lang="en-US"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The saying </a:t>
            </a:r>
            <a:r>
              <a:rPr lang="en-US" b="1" kern="1200" dirty="0" smtClean="0">
                <a:solidFill>
                  <a:schemeClr val="tx1"/>
                </a:solidFill>
                <a:latin typeface="+mn-lt"/>
                <a:ea typeface="+mn-ea"/>
                <a:cs typeface="+mn-cs"/>
              </a:rPr>
              <a:t>“Early to bed, early to rise, makes a man healthy, wealthy, and wise,” </a:t>
            </a:r>
            <a:r>
              <a:rPr lang="en-US" kern="1200" dirty="0" smtClean="0">
                <a:solidFill>
                  <a:schemeClr val="tx1"/>
                </a:solidFill>
                <a:latin typeface="+mn-lt"/>
                <a:ea typeface="+mn-ea"/>
                <a:cs typeface="+mn-cs"/>
              </a:rPr>
              <a:t>is definitely true. Ever since the discovery of “circadian” rhythms or what is known as the natural daily clock,  medical science has found that there are many hormones released during sleep, such as the</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Growth hormone, Cortisol hormone, Prolactin, FSH (Follicle Stimulating Hormone), Luteinizing  hormone, and so forth. Let’s consider just the Growth hormone:</a:t>
            </a:r>
          </a:p>
          <a:p>
            <a:pPr>
              <a:lnSpc>
                <a:spcPct val="110000"/>
              </a:lnSpc>
            </a:pPr>
            <a:endParaRPr lang="en-US" kern="1200" dirty="0" smtClean="0">
              <a:solidFill>
                <a:schemeClr val="tx1"/>
              </a:solidFill>
              <a:latin typeface="+mn-lt"/>
              <a:ea typeface="+mn-ea"/>
              <a:cs typeface="+mn-cs"/>
            </a:endParaRPr>
          </a:p>
          <a:p>
            <a:pPr marL="344488" lvl="0"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it is produced during pre-midnight sleep (latitude)</a:t>
            </a:r>
          </a:p>
          <a:p>
            <a:pPr marL="344488" lvl="0" indent="-119063">
              <a:lnSpc>
                <a:spcPct val="110000"/>
              </a:lnSpc>
              <a:buFont typeface="Arial" pitchFamily="34" charset="0"/>
              <a:buChar char="•"/>
              <a:tabLst>
                <a:tab pos="569913" algn="l"/>
              </a:tabLst>
            </a:pPr>
            <a:r>
              <a:rPr lang="en-US" kern="1200" smtClean="0">
                <a:solidFill>
                  <a:schemeClr val="tx1"/>
                </a:solidFill>
                <a:latin typeface="+mn-lt"/>
                <a:ea typeface="+mn-ea"/>
                <a:cs typeface="+mn-cs"/>
              </a:rPr>
              <a:t>It is </a:t>
            </a:r>
            <a:r>
              <a:rPr lang="en-US" kern="1200" dirty="0" smtClean="0">
                <a:solidFill>
                  <a:schemeClr val="tx1"/>
                </a:solidFill>
                <a:latin typeface="+mn-lt"/>
                <a:ea typeface="+mn-ea"/>
                <a:cs typeface="+mn-cs"/>
              </a:rPr>
              <a:t>important for growth </a:t>
            </a:r>
          </a:p>
          <a:p>
            <a:pPr marL="344488" lvl="0"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it increases the amino acid transport to the brain  (tryptophan to pineal gland to convert serotonin to melatonin)</a:t>
            </a:r>
          </a:p>
          <a:p>
            <a:pPr marL="344488" lvl="0"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it makes learning permanent and useful </a:t>
            </a:r>
          </a:p>
          <a:p>
            <a:pPr marL="344488" lvl="0" indent="-119063">
              <a:lnSpc>
                <a:spcPct val="110000"/>
              </a:lnSpc>
              <a:buFont typeface="Arial" pitchFamily="34" charset="0"/>
              <a:buChar char="•"/>
              <a:tabLst>
                <a:tab pos="569913" algn="l"/>
              </a:tabLst>
            </a:pPr>
            <a:r>
              <a:rPr lang="en-US" kern="1200" dirty="0" smtClean="0">
                <a:solidFill>
                  <a:schemeClr val="tx1"/>
                </a:solidFill>
                <a:latin typeface="+mn-lt"/>
                <a:ea typeface="+mn-ea"/>
                <a:cs typeface="+mn-cs"/>
              </a:rPr>
              <a:t>its absence impairs immunity (production of cytotoxic T cells) </a:t>
            </a:r>
          </a:p>
        </p:txBody>
      </p:sp>
      <p:sp>
        <p:nvSpPr>
          <p:cNvPr id="4" name="Slide Number Placeholder 3"/>
          <p:cNvSpPr>
            <a:spLocks noGrp="1"/>
          </p:cNvSpPr>
          <p:nvPr>
            <p:ph type="sldNum" sz="quarter" idx="10"/>
          </p:nvPr>
        </p:nvSpPr>
        <p:spPr/>
        <p:txBody>
          <a:bodyPr/>
          <a:lstStyle/>
          <a:p>
            <a:fld id="{009D9367-A170-47AB-B27F-87EFBE0B9138}"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457200"/>
            <a:ext cx="2743200" cy="2057400"/>
          </a:xfrm>
        </p:spPr>
      </p:sp>
      <p:sp>
        <p:nvSpPr>
          <p:cNvPr id="3" name="Notes Placeholder 2"/>
          <p:cNvSpPr>
            <a:spLocks noGrp="1"/>
          </p:cNvSpPr>
          <p:nvPr>
            <p:ph type="body" idx="1"/>
          </p:nvPr>
        </p:nvSpPr>
        <p:spPr>
          <a:xfrm>
            <a:off x="685800" y="2590800"/>
            <a:ext cx="5486400" cy="5867400"/>
          </a:xfrm>
        </p:spPr>
        <p:txBody>
          <a:bodyPr>
            <a:noAutofit/>
          </a:bodyPr>
          <a:lstStyle/>
          <a:p>
            <a:pPr>
              <a:lnSpc>
                <a:spcPct val="110000"/>
              </a:lnSpc>
            </a:pPr>
            <a:r>
              <a:rPr lang="en-US" kern="1200" dirty="0" smtClean="0">
                <a:solidFill>
                  <a:schemeClr val="tx1"/>
                </a:solidFill>
              </a:rPr>
              <a:t>Going to bed early helps us mentally and physically. It is interesting that Mrs. White wrote about this matter 150 years ago, pointing out that “Sleep is worth far more before than after midnight; two hours good sleep before twelve o’clock is worth more than four hours after twelve o’clock.”</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Rest is vital to optimal health and vitality, and it is important to remember that there are several types of rest. We need daily rest and also weekly rest. God invites us to enjoy a special day of rest each week. He says to us</a:t>
            </a:r>
            <a:r>
              <a:rPr lang="en-US" b="1" kern="1200" dirty="0" smtClean="0">
                <a:solidFill>
                  <a:schemeClr val="tx1"/>
                </a:solidFill>
              </a:rPr>
              <a:t>, “Remember the Sabbath day, to keep it holy. Six days you shall labor and do all your work, but the seventh day is the Sabbath of the Lord your God.  In it you shall do no work.”</a:t>
            </a:r>
            <a:r>
              <a:rPr lang="en-US" kern="1200" dirty="0" smtClean="0">
                <a:solidFill>
                  <a:schemeClr val="tx1"/>
                </a:solidFill>
              </a:rPr>
              <a:t> Exodus 20:8-10.</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As Rev. Ashey, a Virginia pastor, wrote in </a:t>
            </a:r>
            <a:r>
              <a:rPr lang="en-US" i="1" kern="1200" dirty="0" smtClean="0">
                <a:solidFill>
                  <a:schemeClr val="tx1"/>
                </a:solidFill>
              </a:rPr>
              <a:t>The Washington Times</a:t>
            </a:r>
            <a:r>
              <a:rPr lang="en-US" kern="1200" dirty="0" smtClean="0">
                <a:solidFill>
                  <a:schemeClr val="tx1"/>
                </a:solidFill>
              </a:rPr>
              <a:t>, “Sabbath is the antidote to burnout.” God who is our Creator knows that our body needs weekly rest in addition to daily rest.</a:t>
            </a:r>
            <a:r>
              <a:rPr lang="en-US" b="1" kern="1200" dirty="0" smtClean="0">
                <a:solidFill>
                  <a:schemeClr val="tx1"/>
                </a:solidFill>
              </a:rPr>
              <a:t> </a:t>
            </a:r>
            <a:r>
              <a:rPr lang="en-US" kern="1200" dirty="0" smtClean="0">
                <a:solidFill>
                  <a:schemeClr val="tx1"/>
                </a:solidFill>
              </a:rPr>
              <a:t>Guarding our health also includes taking time for our annual vacation </a:t>
            </a:r>
            <a:r>
              <a:rPr lang="en-US" dirty="0" smtClean="0"/>
              <a:t>.</a:t>
            </a:r>
          </a:p>
        </p:txBody>
      </p:sp>
      <p:sp>
        <p:nvSpPr>
          <p:cNvPr id="4" name="Slide Number Placeholder 3"/>
          <p:cNvSpPr>
            <a:spLocks noGrp="1"/>
          </p:cNvSpPr>
          <p:nvPr>
            <p:ph type="sldNum" sz="quarter" idx="10"/>
          </p:nvPr>
        </p:nvSpPr>
        <p:spPr/>
        <p:txBody>
          <a:bodyPr/>
          <a:lstStyle/>
          <a:p>
            <a:fld id="{009D9367-A170-47AB-B27F-87EFBE0B913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3657600" cy="2743200"/>
          </a:xfrm>
        </p:spPr>
      </p:sp>
      <p:sp>
        <p:nvSpPr>
          <p:cNvPr id="3" name="Notes Placeholder 2"/>
          <p:cNvSpPr>
            <a:spLocks noGrp="1"/>
          </p:cNvSpPr>
          <p:nvPr>
            <p:ph type="body" idx="1"/>
          </p:nvPr>
        </p:nvSpPr>
        <p:spPr>
          <a:xfrm>
            <a:off x="685800" y="3200400"/>
            <a:ext cx="5486400" cy="5638800"/>
          </a:xfrm>
        </p:spPr>
        <p:txBody>
          <a:bodyPr>
            <a:normAutofit/>
          </a:bodyPr>
          <a:lstStyle/>
          <a:p>
            <a:pPr>
              <a:lnSpc>
                <a:spcPct val="110000"/>
              </a:lnSpc>
            </a:pPr>
            <a:r>
              <a:rPr lang="en-US" b="1" kern="1200" dirty="0" smtClean="0">
                <a:solidFill>
                  <a:schemeClr val="tx1"/>
                </a:solidFill>
                <a:latin typeface="+mn-lt"/>
                <a:ea typeface="+mn-ea"/>
                <a:cs typeface="+mn-cs"/>
              </a:rPr>
              <a:t>A is for celebrating Air</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A person carries approximately two quarts of oxygen in the blood, lungs and body tissues. That is enough to last for four minutes. For our health, it is important to breathe plenty of fresh air.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Ellen G. White understood the importance of fresh air: “The influence of pure, fresh air is to cause the blood to circulate healthfully through the system. It refreshes the body and tends to render it strong and healthy, while at the same time its influence is decidedly felt upon the mind, imparting a degree of composure and serenity. It excites the appetite, and renders the digestion of food more perfect, and induces sound and sweet sleep.”</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Exercise in the outdoors can be especially invigorating if we are surrounded by green trees, which are God’s miraculous anti-pollution mechanism. The trees take in the carbon dioxide we exhale and give off the oxygen we need. </a:t>
            </a:r>
            <a:r>
              <a:rPr lang="en-US" b="1" kern="1200" dirty="0" smtClean="0">
                <a:solidFill>
                  <a:schemeClr val="tx1"/>
                </a:solidFill>
                <a:latin typeface="+mn-lt"/>
                <a:ea typeface="+mn-ea"/>
                <a:cs typeface="+mn-cs"/>
              </a:rPr>
              <a:t>When we exercise outdoors, we are enjoying three prescriptions all at one time—getting exercise, absorbing vitamin D from the sunshine, and benefitting from the oxygen provided by the green trees.</a:t>
            </a: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457200"/>
            <a:ext cx="2946400" cy="2209800"/>
          </a:xfrm>
        </p:spPr>
      </p:sp>
      <p:sp>
        <p:nvSpPr>
          <p:cNvPr id="3" name="Notes Placeholder 2"/>
          <p:cNvSpPr>
            <a:spLocks noGrp="1"/>
          </p:cNvSpPr>
          <p:nvPr>
            <p:ph type="body" idx="1"/>
          </p:nvPr>
        </p:nvSpPr>
        <p:spPr>
          <a:xfrm>
            <a:off x="685800" y="2743200"/>
            <a:ext cx="5486400" cy="4114800"/>
          </a:xfrm>
        </p:spPr>
        <p:txBody>
          <a:bodyPr>
            <a:normAutofit/>
          </a:bodyPr>
          <a:lstStyle/>
          <a:p>
            <a:pPr>
              <a:lnSpc>
                <a:spcPct val="120000"/>
              </a:lnSpc>
            </a:pPr>
            <a:r>
              <a:rPr lang="en-US" b="1" kern="1200" dirty="0" smtClean="0">
                <a:solidFill>
                  <a:schemeClr val="tx1"/>
                </a:solidFill>
              </a:rPr>
              <a:t>T is for celebrating Temperance </a:t>
            </a:r>
          </a:p>
          <a:p>
            <a:pPr>
              <a:lnSpc>
                <a:spcPct val="120000"/>
              </a:lnSpc>
            </a:pPr>
            <a:endParaRPr lang="en-US" kern="1200" dirty="0" smtClean="0">
              <a:solidFill>
                <a:schemeClr val="tx1"/>
              </a:solidFill>
            </a:endParaRPr>
          </a:p>
          <a:p>
            <a:pPr>
              <a:lnSpc>
                <a:spcPct val="120000"/>
              </a:lnSpc>
            </a:pPr>
            <a:r>
              <a:rPr lang="en-US" kern="1200" dirty="0" smtClean="0">
                <a:solidFill>
                  <a:schemeClr val="tx1"/>
                </a:solidFill>
              </a:rPr>
              <a:t>Ellen G. White gave us guidance many years ago: </a:t>
            </a:r>
            <a:r>
              <a:rPr lang="en-US" b="1" kern="1200" dirty="0" smtClean="0">
                <a:solidFill>
                  <a:schemeClr val="tx1"/>
                </a:solidFill>
              </a:rPr>
              <a:t>“True temperance teaches us to dispense entirely with everything hurtful and to use judiciously that which is healthful.” </a:t>
            </a:r>
            <a:r>
              <a:rPr lang="en-US" dirty="0" smtClean="0"/>
              <a:t>(</a:t>
            </a:r>
            <a:r>
              <a:rPr lang="en-US" i="1" dirty="0" smtClean="0"/>
              <a:t>Patriarchs and Prophets</a:t>
            </a:r>
            <a:r>
              <a:rPr lang="en-US" dirty="0" smtClean="0"/>
              <a:t>, p. 562)</a:t>
            </a:r>
            <a:r>
              <a:rPr lang="en-US" kern="1200" dirty="0" smtClean="0">
                <a:solidFill>
                  <a:schemeClr val="tx1"/>
                </a:solidFill>
              </a:rPr>
              <a:t>As we see from her words, true temperance consists of not one but two parts: Abstinence from things that are bad for us, such as alcohol, tobacco and the other illegal drugs; and moderation in even the good things.</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Even healthful things in excess may impact our bodies negatively. For instance, drinking water is good, but too much water can lead to water intoxication. Therefore even in good things one must practice moderation in order to have optimal health. We must learn to live balanced lives!</a:t>
            </a:r>
          </a:p>
          <a:p>
            <a:pPr>
              <a:lnSpc>
                <a:spcPct val="120000"/>
              </a:lnSpc>
            </a:pPr>
            <a:r>
              <a:rPr lang="en-US" kern="1200" dirty="0" smtClean="0">
                <a:solidFill>
                  <a:schemeClr val="tx1"/>
                </a:solidFill>
              </a:rPr>
              <a:t> </a:t>
            </a:r>
          </a:p>
          <a:p>
            <a:pPr>
              <a:lnSpc>
                <a:spcPct val="12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09600"/>
            <a:ext cx="2743200" cy="2057400"/>
          </a:xfrm>
        </p:spPr>
      </p:sp>
      <p:sp>
        <p:nvSpPr>
          <p:cNvPr id="3" name="Notes Placeholder 2"/>
          <p:cNvSpPr>
            <a:spLocks noGrp="1"/>
          </p:cNvSpPr>
          <p:nvPr>
            <p:ph type="body" idx="1"/>
          </p:nvPr>
        </p:nvSpPr>
        <p:spPr>
          <a:xfrm>
            <a:off x="685800" y="2743200"/>
            <a:ext cx="5486400" cy="4114800"/>
          </a:xfrm>
        </p:spPr>
        <p:txBody>
          <a:bodyPr>
            <a:normAutofit/>
          </a:bodyPr>
          <a:lstStyle/>
          <a:p>
            <a:pPr>
              <a:lnSpc>
                <a:spcPct val="120000"/>
              </a:lnSpc>
            </a:pPr>
            <a:r>
              <a:rPr lang="en-US" b="1" kern="1200" dirty="0" smtClean="0">
                <a:solidFill>
                  <a:schemeClr val="tx1"/>
                </a:solidFill>
              </a:rPr>
              <a:t>I is for celebrating Integrity </a:t>
            </a:r>
            <a:endParaRPr lang="en-US" kern="1200" dirty="0" smtClean="0">
              <a:solidFill>
                <a:schemeClr val="tx1"/>
              </a:solidFill>
            </a:endParaRPr>
          </a:p>
          <a:p>
            <a:pPr>
              <a:lnSpc>
                <a:spcPct val="120000"/>
              </a:lnSpc>
            </a:pPr>
            <a:endParaRPr lang="en-US" kern="1200" dirty="0" smtClean="0">
              <a:solidFill>
                <a:schemeClr val="tx1"/>
              </a:solidFill>
            </a:endParaRPr>
          </a:p>
          <a:p>
            <a:pPr>
              <a:lnSpc>
                <a:spcPct val="120000"/>
              </a:lnSpc>
            </a:pPr>
            <a:r>
              <a:rPr lang="en-US" kern="1200" dirty="0" smtClean="0">
                <a:solidFill>
                  <a:schemeClr val="tx1"/>
                </a:solidFill>
              </a:rPr>
              <a:t>Ellen G. White wrote, </a:t>
            </a:r>
            <a:r>
              <a:rPr lang="en-US" b="1" kern="1200" dirty="0" smtClean="0">
                <a:solidFill>
                  <a:schemeClr val="tx1"/>
                </a:solidFill>
              </a:rPr>
              <a:t>“It is not safe to permit the least departure from the strictest integrity.”</a:t>
            </a:r>
            <a:r>
              <a:rPr lang="en-US" dirty="0" smtClean="0"/>
              <a:t> (</a:t>
            </a:r>
            <a:r>
              <a:rPr lang="en-US" i="1" dirty="0" smtClean="0"/>
              <a:t>Testimonies to the Church, Vol. 2.,</a:t>
            </a:r>
            <a:r>
              <a:rPr lang="en-US" dirty="0" smtClean="0"/>
              <a:t> p. 306)</a:t>
            </a:r>
            <a:endParaRPr lang="en-US" b="1" kern="1200" dirty="0" smtClean="0">
              <a:solidFill>
                <a:schemeClr val="tx1"/>
              </a:solidFill>
            </a:endParaRPr>
          </a:p>
          <a:p>
            <a:pPr>
              <a:lnSpc>
                <a:spcPct val="120000"/>
              </a:lnSpc>
            </a:pPr>
            <a:endParaRPr lang="en-US" kern="1200" dirty="0" smtClean="0">
              <a:solidFill>
                <a:schemeClr val="tx1"/>
              </a:solidFill>
            </a:endParaRPr>
          </a:p>
          <a:p>
            <a:pPr>
              <a:lnSpc>
                <a:spcPct val="120000"/>
              </a:lnSpc>
            </a:pPr>
            <a:r>
              <a:rPr lang="en-US" kern="1200" dirty="0" smtClean="0">
                <a:solidFill>
                  <a:schemeClr val="tx1"/>
                </a:solidFill>
              </a:rPr>
              <a:t>When there is a difference between what we say and what we do, we demonstrate a lack of integrity. We need to ask ourselves “Am I always honest” “Can I be trusted?” “Can my spouse trust me implicitly?” “Do I trust myself?”</a:t>
            </a:r>
            <a:r>
              <a:rPr lang="en-US" b="1" kern="1200" dirty="0" smtClean="0">
                <a:solidFill>
                  <a:schemeClr val="tx1"/>
                </a:solidFill>
                <a:effectLst>
                  <a:outerShdw blurRad="50800" dist="38100" algn="tr" rotWithShape="0">
                    <a:prstClr val="black">
                      <a:alpha val="40000"/>
                    </a:prstClr>
                  </a:outerShdw>
                </a:effectLst>
              </a:rPr>
              <a:t> </a:t>
            </a:r>
            <a:r>
              <a:rPr lang="en-US" kern="1200" dirty="0" smtClean="0">
                <a:solidFill>
                  <a:schemeClr val="tx1"/>
                </a:solidFill>
              </a:rPr>
              <a:t>Lack of integrity causes remorse, grief and broken relationships. Remember, character is what we are when no one sees. Do we have the peace that comes from knowing we are honest in all things? Are we comfortable knowing that God sees all?</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 </a:t>
            </a:r>
          </a:p>
          <a:p>
            <a:pPr>
              <a:lnSpc>
                <a:spcPct val="120000"/>
              </a:lnSpc>
            </a:pPr>
            <a:r>
              <a:rPr lang="en-US" kern="1200" dirty="0" smtClean="0">
                <a:solidFill>
                  <a:schemeClr val="tx1"/>
                </a:solidFill>
              </a:rPr>
              <a:t> </a:t>
            </a:r>
          </a:p>
          <a:p>
            <a:pPr>
              <a:lnSpc>
                <a:spcPct val="12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a:lnSpc>
                <a:spcPct val="110000"/>
              </a:lnSpc>
            </a:pPr>
            <a:r>
              <a:rPr lang="en-US" b="1" kern="1200" dirty="0" smtClean="0">
                <a:solidFill>
                  <a:schemeClr val="tx1"/>
                </a:solidFill>
                <a:latin typeface="+mn-lt"/>
                <a:ea typeface="+mn-ea"/>
                <a:cs typeface="+mn-cs"/>
              </a:rPr>
              <a:t>O is for celebrating Optimism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Optimism is based on faith in God. There is no reason to be angry or depressed or sad, knowing that whatever happens in our lives is allowed by God for a reason and it is always for our best.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Romans 8:28 assures us</a:t>
            </a:r>
            <a:r>
              <a:rPr lang="en-US" b="1" kern="1200" dirty="0" smtClean="0">
                <a:solidFill>
                  <a:schemeClr val="tx1"/>
                </a:solidFill>
                <a:latin typeface="+mn-lt"/>
                <a:ea typeface="+mn-ea"/>
                <a:cs typeface="+mn-cs"/>
              </a:rPr>
              <a:t>, “And we know that all things work together for good to them that love God.”</a:t>
            </a:r>
            <a:r>
              <a:rPr lang="en-US" kern="1200" dirty="0" smtClean="0">
                <a:solidFill>
                  <a:schemeClr val="tx1"/>
                </a:solidFill>
                <a:latin typeface="+mn-lt"/>
                <a:ea typeface="+mn-ea"/>
                <a:cs typeface="+mn-cs"/>
              </a:rPr>
              <a:t/>
            </a:r>
            <a:br>
              <a:rPr lang="en-US" kern="1200" dirty="0" smtClean="0">
                <a:solidFill>
                  <a:schemeClr val="tx1"/>
                </a:solidFill>
                <a:latin typeface="+mn-lt"/>
                <a:ea typeface="+mn-ea"/>
                <a:cs typeface="+mn-cs"/>
              </a:rPr>
            </a:b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Research done at the Institute of Mental Health in the Netherlands studied 545 men between the ages of 64 to 84 who were free from preexisting cardiovascular disease and cancer. The men were given a four-item questionnaire every five years from 1985 to 2000 to assess their level of optimism. Then these men were divided into three groups based on the optimism scores, and the number of cardiovascular deaths were compared. Highest optimism scores</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had an approximately</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50 % lower risk of cardiovascular death!  For our health, let’s celebrate life and approach each day with faith and optimism.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09600"/>
            <a:ext cx="2743200" cy="2057400"/>
          </a:xfrm>
        </p:spPr>
      </p:sp>
      <p:sp>
        <p:nvSpPr>
          <p:cNvPr id="3" name="Notes Placeholder 2"/>
          <p:cNvSpPr>
            <a:spLocks noGrp="1"/>
          </p:cNvSpPr>
          <p:nvPr>
            <p:ph type="body" idx="1"/>
          </p:nvPr>
        </p:nvSpPr>
        <p:spPr>
          <a:xfrm>
            <a:off x="685800" y="2667000"/>
            <a:ext cx="5486400" cy="4114800"/>
          </a:xfrm>
        </p:spPr>
        <p:txBody>
          <a:bodyPr>
            <a:normAutofit/>
          </a:bodyPr>
          <a:lstStyle/>
          <a:p>
            <a:pPr>
              <a:lnSpc>
                <a:spcPct val="110000"/>
              </a:lnSpc>
            </a:pPr>
            <a:r>
              <a:rPr lang="en-US" b="1" kern="1200" dirty="0" smtClean="0">
                <a:solidFill>
                  <a:schemeClr val="tx1"/>
                </a:solidFill>
                <a:latin typeface="+mn-lt"/>
                <a:ea typeface="+mn-ea"/>
                <a:cs typeface="+mn-cs"/>
              </a:rPr>
              <a:t>N is for celebrating Nutrition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God loves us. When He created Adam and Eve, He showed them what to eat to be healthy. We can celebrate at each meal, choosing a rainbow of colorful fruits and vegetables and reducing our use of processed foods, salt and sugar.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Hubert Warner, PhD, at the National Institute of Aging, says, “What we know is that diets rich in fruits and vegetables appear to be much healthier, leading to less chronic disease and lower healthcare costs, but it’s less clear how any specific dietary items affect longevity.</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This advice is echoed by experts in an April 29, 2003 WebMD Feature, which states, “If you want to eat foods for living longer, consider a plant-based diet!” </a:t>
            </a:r>
          </a:p>
          <a:p>
            <a:pPr>
              <a:lnSpc>
                <a:spcPct val="110000"/>
              </a:lnSpc>
            </a:pP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81000"/>
            <a:ext cx="2743200" cy="2057400"/>
          </a:xfrm>
        </p:spPr>
      </p:sp>
      <p:sp>
        <p:nvSpPr>
          <p:cNvPr id="3" name="Notes Placeholder 2"/>
          <p:cNvSpPr>
            <a:spLocks noGrp="1"/>
          </p:cNvSpPr>
          <p:nvPr>
            <p:ph type="body" idx="1"/>
          </p:nvPr>
        </p:nvSpPr>
        <p:spPr>
          <a:xfrm>
            <a:off x="685800" y="2438400"/>
            <a:ext cx="5486400" cy="5867400"/>
          </a:xfrm>
        </p:spPr>
        <p:txBody>
          <a:bodyPr>
            <a:noAutofit/>
          </a:bodyPr>
          <a:lstStyle/>
          <a:p>
            <a:r>
              <a:rPr lang="en-US" b="1" kern="1200" dirty="0" smtClean="0">
                <a:solidFill>
                  <a:schemeClr val="tx1"/>
                </a:solidFill>
                <a:latin typeface="+mn-lt"/>
                <a:ea typeface="+mn-ea"/>
                <a:cs typeface="+mn-cs"/>
              </a:rPr>
              <a:t>S is for celebrating Social Support </a:t>
            </a:r>
          </a:p>
          <a:p>
            <a:endParaRPr lang="en-US" kern="1200" dirty="0" smtClean="0">
              <a:solidFill>
                <a:schemeClr val="tx1"/>
              </a:solidFill>
              <a:latin typeface="+mn-lt"/>
              <a:ea typeface="+mn-ea"/>
              <a:cs typeface="+mn-cs"/>
            </a:endParaRPr>
          </a:p>
          <a:p>
            <a:r>
              <a:rPr lang="en-US" b="1" kern="1200" dirty="0" smtClean="0">
                <a:solidFill>
                  <a:schemeClr val="tx1"/>
                </a:solidFill>
                <a:latin typeface="+mn-lt"/>
                <a:ea typeface="+mn-ea"/>
                <a:cs typeface="+mn-cs"/>
              </a:rPr>
              <a:t>Ellen G. White wrote, “Doing good is a work that benefits both giver and receiver.”</a:t>
            </a:r>
            <a:r>
              <a:rPr lang="en-US" kern="1200" dirty="0" smtClean="0">
                <a:solidFill>
                  <a:schemeClr val="tx1"/>
                </a:solidFill>
                <a:latin typeface="+mn-lt"/>
                <a:ea typeface="+mn-ea"/>
                <a:cs typeface="+mn-cs"/>
              </a:rPr>
              <a:t> A study done at the University of California Los Angeles (UCLA) involved 129 ethnically diverse, economically disadvantaged pregnant women to see if social support would improve physical and mental outcomes in pregnancy. They found that women who received more prenatal social support and those who were more satisfied with that support, experienced fewer labor difficulties, delivered healthier babies, and had higher birth weight babies. They also reported less depression.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A review of 144 studies on pregnant women concluded that intimate, loving support improves fetal growth, and women who feel loved and supported have less risk of premature births.</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What are the benefits of supporting others to the giver? A study in the 1997 </a:t>
            </a:r>
            <a:r>
              <a:rPr lang="en-US" i="1" kern="1200" dirty="0" smtClean="0">
                <a:solidFill>
                  <a:schemeClr val="tx1"/>
                </a:solidFill>
                <a:latin typeface="+mn-lt"/>
                <a:ea typeface="+mn-ea"/>
                <a:cs typeface="+mn-cs"/>
              </a:rPr>
              <a:t>Journal </a:t>
            </a:r>
            <a:r>
              <a:rPr lang="en-US" i="1" kern="1200" smtClean="0">
                <a:solidFill>
                  <a:schemeClr val="tx1"/>
                </a:solidFill>
                <a:latin typeface="+mn-lt"/>
                <a:ea typeface="+mn-ea"/>
                <a:cs typeface="+mn-cs"/>
              </a:rPr>
              <a:t>of </a:t>
            </a:r>
            <a:r>
              <a:rPr lang="en-US" i="1" kern="1200" smtClean="0">
                <a:solidFill>
                  <a:schemeClr val="tx1"/>
                </a:solidFill>
                <a:latin typeface="+mn-lt"/>
                <a:ea typeface="+mn-ea"/>
                <a:cs typeface="+mn-cs"/>
              </a:rPr>
              <a:t> the American </a:t>
            </a:r>
            <a:r>
              <a:rPr lang="en-US" i="1" kern="1200" dirty="0" smtClean="0">
                <a:solidFill>
                  <a:schemeClr val="tx1"/>
                </a:solidFill>
                <a:latin typeface="+mn-lt"/>
                <a:ea typeface="+mn-ea"/>
                <a:cs typeface="+mn-cs"/>
              </a:rPr>
              <a:t>Medical Association</a:t>
            </a:r>
            <a:r>
              <a:rPr lang="en-US" kern="1200" dirty="0" smtClean="0">
                <a:solidFill>
                  <a:schemeClr val="tx1"/>
                </a:solidFill>
                <a:latin typeface="+mn-lt"/>
                <a:ea typeface="+mn-ea"/>
                <a:cs typeface="+mn-cs"/>
              </a:rPr>
              <a:t> looked at “Social ties and susceptibility to the common cold.” The subjects, 276 healthy volunteers, ranging in age from 18 to 55, were given nasal drops containing </a:t>
            </a:r>
            <a:r>
              <a:rPr lang="en-US" i="1" kern="1200" dirty="0" smtClean="0">
                <a:solidFill>
                  <a:schemeClr val="tx1"/>
                </a:solidFill>
                <a:latin typeface="+mn-lt"/>
                <a:ea typeface="+mn-ea"/>
                <a:cs typeface="+mn-cs"/>
              </a:rPr>
              <a:t>rhinovirus, </a:t>
            </a:r>
            <a:r>
              <a:rPr lang="en-US" kern="1200" dirty="0" smtClean="0">
                <a:solidFill>
                  <a:schemeClr val="tx1"/>
                </a:solidFill>
                <a:latin typeface="+mn-lt"/>
                <a:ea typeface="+mn-ea"/>
                <a:cs typeface="+mn-cs"/>
              </a:rPr>
              <a:t>the virus that causes the common cold. Their participation in 12 types of social relationships was assessed: relationships  with spouse,  parents, parents-in-law, children, close family members, close neighbors, friends, fellow workers, schoolmates, fellow volunteers in charity or community work, members of groups without religious affiliations (social, recreational or professional), as well as members of religious groups.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The research revealed that those who reported only one to three types of relationships had more than four times the risk of developing a cold than those reporting six or more types of relationships. These differences were not fully explained by antibody titers (levels), smoking, exercise, amount of sleep, alcohol, vitamin C, or other factors. In addition, the researchers discovered that the </a:t>
            </a:r>
            <a:r>
              <a:rPr lang="en-US" i="1" kern="1200" dirty="0" smtClean="0">
                <a:solidFill>
                  <a:schemeClr val="tx1"/>
                </a:solidFill>
                <a:latin typeface="+mn-lt"/>
                <a:ea typeface="+mn-ea"/>
                <a:cs typeface="+mn-cs"/>
              </a:rPr>
              <a:t>diversity of relationships</a:t>
            </a:r>
            <a:r>
              <a:rPr lang="en-US" kern="1200" dirty="0" smtClean="0">
                <a:solidFill>
                  <a:schemeClr val="tx1"/>
                </a:solidFill>
                <a:latin typeface="+mn-lt"/>
                <a:ea typeface="+mn-ea"/>
                <a:cs typeface="+mn-cs"/>
              </a:rPr>
              <a:t> was more important than the total number. In short, those involved in mutually supportive relationship with a diversity of people, regardless of their background, increased their resistance to infection with the rhinovirus. </a:t>
            </a:r>
          </a:p>
        </p:txBody>
      </p:sp>
      <p:sp>
        <p:nvSpPr>
          <p:cNvPr id="4" name="Slide Number Placeholder 3"/>
          <p:cNvSpPr>
            <a:spLocks noGrp="1"/>
          </p:cNvSpPr>
          <p:nvPr>
            <p:ph type="sldNum" sz="quarter" idx="10"/>
          </p:nvPr>
        </p:nvSpPr>
        <p:spPr/>
        <p:txBody>
          <a:bodyPr/>
          <a:lstStyle/>
          <a:p>
            <a:fld id="{009D9367-A170-47AB-B27F-87EFBE0B913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kern="1200" dirty="0" smtClean="0">
                <a:solidFill>
                  <a:schemeClr val="tx1"/>
                </a:solidFill>
                <a:effectLst/>
                <a:latin typeface="+mn-lt"/>
                <a:ea typeface="+mn-ea"/>
                <a:cs typeface="+mn-cs"/>
              </a:rPr>
              <a:t>God encourages us to support one another. Not only is it good for those receiving the support but also for the one giving support. </a:t>
            </a:r>
          </a:p>
          <a:p>
            <a:pPr fontAlgn="ct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26</a:t>
            </a:fld>
            <a:endParaRPr lang="en-US" dirty="0"/>
          </a:p>
        </p:txBody>
      </p:sp>
    </p:spTree>
    <p:extLst>
      <p:ext uri="{BB962C8B-B14F-4D97-AF65-F5344CB8AC3E}">
        <p14:creationId xmlns="" xmlns:p14="http://schemas.microsoft.com/office/powerpoint/2010/main" val="789744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kern="1200" dirty="0" smtClean="0">
                <a:solidFill>
                  <a:schemeClr val="tx1"/>
                </a:solidFill>
                <a:effectLst/>
                <a:latin typeface="+mn-lt"/>
                <a:ea typeface="+mn-ea"/>
                <a:cs typeface="+mn-cs"/>
              </a:rPr>
              <a:t>There are many verses in the Bible giving specific instruction on how to provide support and service to one another as one big family. For example,</a:t>
            </a:r>
          </a:p>
          <a:p>
            <a:pPr fontAlgn="ctr"/>
            <a:r>
              <a:rPr lang="en-US" sz="1200" kern="1200" dirty="0" smtClean="0">
                <a:solidFill>
                  <a:schemeClr val="tx1"/>
                </a:solidFill>
                <a:effectLst/>
                <a:latin typeface="+mn-lt"/>
                <a:ea typeface="+mn-ea"/>
                <a:cs typeface="+mn-cs"/>
              </a:rPr>
              <a:t> </a:t>
            </a:r>
          </a:p>
          <a:p>
            <a:pPr marL="171450" indent="-171450" fontAlgn="ctr">
              <a:buFont typeface="Arial"/>
              <a:buChar char="•"/>
            </a:pPr>
            <a:r>
              <a:rPr lang="en-US" sz="1200" kern="1200" dirty="0" smtClean="0">
                <a:solidFill>
                  <a:schemeClr val="tx1"/>
                </a:solidFill>
                <a:effectLst/>
                <a:latin typeface="+mn-lt"/>
                <a:ea typeface="+mn-ea"/>
                <a:cs typeface="+mn-cs"/>
              </a:rPr>
              <a:t>Love one another (John 13:35)</a:t>
            </a:r>
          </a:p>
          <a:p>
            <a:pPr marL="171450" indent="-171450" fontAlgn="ctr">
              <a:buFont typeface="Arial"/>
              <a:buChar char="•"/>
            </a:pPr>
            <a:r>
              <a:rPr lang="en-US" sz="1200" kern="1200" dirty="0" smtClean="0">
                <a:solidFill>
                  <a:schemeClr val="tx1"/>
                </a:solidFill>
                <a:effectLst/>
                <a:latin typeface="+mn-lt"/>
                <a:ea typeface="+mn-ea"/>
                <a:cs typeface="+mn-cs"/>
              </a:rPr>
              <a:t>Forgive one another (Colossians 3:13)</a:t>
            </a:r>
          </a:p>
          <a:p>
            <a:pPr marL="171450" indent="-171450" fontAlgn="ctr">
              <a:buFont typeface="Arial"/>
              <a:buChar char="•"/>
            </a:pPr>
            <a:r>
              <a:rPr lang="en-US" sz="1200" kern="1200" dirty="0" smtClean="0">
                <a:solidFill>
                  <a:schemeClr val="tx1"/>
                </a:solidFill>
                <a:effectLst/>
                <a:latin typeface="+mn-lt"/>
                <a:ea typeface="+mn-ea"/>
                <a:cs typeface="+mn-cs"/>
              </a:rPr>
              <a:t>Accept/receive one another (Romans 15:7)</a:t>
            </a:r>
          </a:p>
          <a:p>
            <a:pPr marL="171450" indent="-171450" fontAlgn="ctr">
              <a:buFont typeface="Arial"/>
              <a:buChar char="•"/>
            </a:pPr>
            <a:r>
              <a:rPr lang="en-US" sz="1200" kern="1200" dirty="0" smtClean="0">
                <a:solidFill>
                  <a:schemeClr val="tx1"/>
                </a:solidFill>
                <a:effectLst/>
                <a:latin typeface="+mn-lt"/>
                <a:ea typeface="+mn-ea"/>
                <a:cs typeface="+mn-cs"/>
              </a:rPr>
              <a:t>Pray for one another (James 5:16)</a:t>
            </a:r>
          </a:p>
          <a:p>
            <a:pPr marL="171450" indent="-171450" fontAlgn="ctr">
              <a:buFont typeface="Arial"/>
              <a:buChar char="•"/>
            </a:pPr>
            <a:r>
              <a:rPr lang="en-US" sz="1200" kern="1200" dirty="0" smtClean="0">
                <a:solidFill>
                  <a:schemeClr val="tx1"/>
                </a:solidFill>
                <a:effectLst/>
                <a:latin typeface="+mn-lt"/>
                <a:ea typeface="+mn-ea"/>
                <a:cs typeface="+mn-cs"/>
              </a:rPr>
              <a:t>Comfort one another (1Thessalonians 4:18)</a:t>
            </a:r>
          </a:p>
          <a:p>
            <a:pPr marL="171450" indent="-171450">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27</a:t>
            </a:fld>
            <a:endParaRPr lang="en-US" dirty="0"/>
          </a:p>
        </p:txBody>
      </p:sp>
    </p:spTree>
    <p:extLst>
      <p:ext uri="{BB962C8B-B14F-4D97-AF65-F5344CB8AC3E}">
        <p14:creationId xmlns="" xmlns:p14="http://schemas.microsoft.com/office/powerpoint/2010/main" val="103804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ctr">
              <a:buFont typeface="Arial"/>
              <a:buChar char="•"/>
            </a:pPr>
            <a:r>
              <a:rPr lang="en-US" sz="1200" kern="1200" dirty="0" smtClean="0">
                <a:solidFill>
                  <a:schemeClr val="tx1"/>
                </a:solidFill>
                <a:effectLst/>
                <a:latin typeface="+mn-lt"/>
                <a:ea typeface="+mn-ea"/>
                <a:cs typeface="+mn-cs"/>
              </a:rPr>
              <a:t>Fellowship with one another (1 John 1:7)</a:t>
            </a:r>
          </a:p>
          <a:p>
            <a:pPr marL="171450" indent="-171450" fontAlgn="ctr">
              <a:buFont typeface="Arial"/>
              <a:buChar char="•"/>
            </a:pPr>
            <a:r>
              <a:rPr lang="en-US" sz="1200" kern="1200" dirty="0" smtClean="0">
                <a:solidFill>
                  <a:schemeClr val="tx1"/>
                </a:solidFill>
                <a:effectLst/>
                <a:latin typeface="+mn-lt"/>
                <a:ea typeface="+mn-ea"/>
                <a:cs typeface="+mn-cs"/>
              </a:rPr>
              <a:t>Be kind to one another (Ephesians 4:32)</a:t>
            </a:r>
          </a:p>
          <a:p>
            <a:pPr marL="171450" indent="-171450" fontAlgn="ctr">
              <a:buFont typeface="Arial"/>
              <a:buChar char="•"/>
            </a:pPr>
            <a:r>
              <a:rPr lang="en-US" sz="1200" kern="1200" dirty="0" smtClean="0">
                <a:solidFill>
                  <a:schemeClr val="tx1"/>
                </a:solidFill>
                <a:effectLst/>
                <a:latin typeface="+mn-lt"/>
                <a:ea typeface="+mn-ea"/>
                <a:cs typeface="+mn-cs"/>
              </a:rPr>
              <a:t>Show compassion to one another (1 Peter 3:8)</a:t>
            </a:r>
          </a:p>
          <a:p>
            <a:pPr marL="171450" indent="-171450" fontAlgn="ctr">
              <a:buFont typeface="Arial"/>
              <a:buChar char="•"/>
            </a:pPr>
            <a:r>
              <a:rPr lang="en-US" sz="1200" kern="1200" dirty="0" smtClean="0">
                <a:solidFill>
                  <a:schemeClr val="tx1"/>
                </a:solidFill>
                <a:effectLst/>
                <a:latin typeface="+mn-lt"/>
                <a:ea typeface="+mn-ea"/>
                <a:cs typeface="+mn-cs"/>
              </a:rPr>
              <a:t>Be hospitable to one another (1 Peter 4:9)</a:t>
            </a:r>
          </a:p>
          <a:p>
            <a:endParaRPr lang="en-US"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28</a:t>
            </a:fld>
            <a:endParaRPr lang="en-US" dirty="0"/>
          </a:p>
        </p:txBody>
      </p:sp>
    </p:spTree>
    <p:extLst>
      <p:ext uri="{BB962C8B-B14F-4D97-AF65-F5344CB8AC3E}">
        <p14:creationId xmlns="" xmlns:p14="http://schemas.microsoft.com/office/powerpoint/2010/main" val="606575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kern="1200" dirty="0" smtClean="0">
                <a:solidFill>
                  <a:schemeClr val="tx1"/>
                </a:solidFill>
                <a:latin typeface="+mn-lt"/>
                <a:ea typeface="+mn-ea"/>
                <a:cs typeface="+mn-cs"/>
              </a:rPr>
              <a:t>As we maintain a strong vertical relationship with the Lord, we will reach out horizontally to support to others, treating each person as a child of God. The foot of the cross is level ground. There is no distinction of caste, race, income, education, or position, for each one of us has the same price—the blood of Jesus Christ. As we understand the value of every person, we can genuinely support one another from our hearts.</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God cares about His children and gave us a wonderful prescription for abundant living. He has promised success to those who maintain a relationship with Him. Philippians 4:13 says, </a:t>
            </a:r>
            <a:r>
              <a:rPr lang="en-US" b="1" kern="1200" dirty="0" smtClean="0">
                <a:solidFill>
                  <a:schemeClr val="tx1"/>
                </a:solidFill>
                <a:latin typeface="+mn-lt"/>
                <a:ea typeface="+mn-ea"/>
                <a:cs typeface="+mn-cs"/>
              </a:rPr>
              <a:t>“I can do all things through Christ who strengthens me.” </a:t>
            </a:r>
            <a:r>
              <a:rPr lang="en-US" kern="1200" dirty="0" smtClean="0">
                <a:solidFill>
                  <a:schemeClr val="tx1"/>
                </a:solidFill>
                <a:latin typeface="+mn-lt"/>
                <a:ea typeface="+mn-ea"/>
                <a:cs typeface="+mn-cs"/>
              </a:rPr>
              <a:t>Let us respond to God’s loving prescription, the health principles He has given us that we may “have life and have it more abundantly.”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110000"/>
              </a:lnSpc>
            </a:pPr>
            <a:r>
              <a:rPr lang="en-US" kern="1200" dirty="0" smtClean="0">
                <a:solidFill>
                  <a:schemeClr val="tx1"/>
                </a:solidFill>
                <a:latin typeface="+mn-lt"/>
                <a:ea typeface="+mn-ea"/>
                <a:cs typeface="+mn-cs"/>
              </a:rPr>
              <a:t>The </a:t>
            </a:r>
            <a:r>
              <a:rPr lang="en-US" i="1" kern="1200" dirty="0" smtClean="0">
                <a:solidFill>
                  <a:schemeClr val="tx1"/>
                </a:solidFill>
                <a:latin typeface="+mn-lt"/>
                <a:ea typeface="+mn-ea"/>
                <a:cs typeface="+mn-cs"/>
              </a:rPr>
              <a:t>British Medical Journal</a:t>
            </a:r>
            <a:r>
              <a:rPr lang="en-US" kern="1200" dirty="0" smtClean="0">
                <a:solidFill>
                  <a:schemeClr val="tx1"/>
                </a:solidFill>
                <a:latin typeface="+mn-lt"/>
                <a:ea typeface="+mn-ea"/>
                <a:cs typeface="+mn-cs"/>
              </a:rPr>
              <a:t> once reported an unusual case of the rare and bizarre </a:t>
            </a:r>
            <a:r>
              <a:rPr lang="en-US" i="1" kern="1200" dirty="0" smtClean="0">
                <a:solidFill>
                  <a:schemeClr val="tx1"/>
                </a:solidFill>
                <a:latin typeface="+mn-lt"/>
                <a:ea typeface="+mn-ea"/>
                <a:cs typeface="+mn-cs"/>
              </a:rPr>
              <a:t>de Clerambault's syndrome</a:t>
            </a:r>
            <a:r>
              <a:rPr lang="en-US" kern="1200" dirty="0" smtClean="0">
                <a:solidFill>
                  <a:schemeClr val="tx1"/>
                </a:solidFill>
                <a:latin typeface="+mn-lt"/>
                <a:ea typeface="+mn-ea"/>
                <a:cs typeface="+mn-cs"/>
              </a:rPr>
              <a:t>, in which a 36-year-old unmarried female clerk had a very strong delusion that her director was in love with her.  This was amazing because she had never spoken to her boss, a married man; however, she had written fourteen love letters to him.  What a one-sided affair! When doctors examined her, it was found that she was suffering from Grave's Disease.  This untreated case of hyperthyroidism caused an imbalanced hormonal state, creating the delusion that her director was in love with her. Once the problem was diagnosed, the doctor was able to provide a prescription and her condition improved.</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Some of us may have distorted thinking, but God, the Great Physician, has given us a </a:t>
            </a:r>
            <a:r>
              <a:rPr lang="en-US" kern="1200" dirty="0" err="1" smtClean="0">
                <a:solidFill>
                  <a:schemeClr val="tx1"/>
                </a:solidFill>
                <a:latin typeface="+mn-lt"/>
                <a:ea typeface="+mn-ea"/>
                <a:cs typeface="+mn-cs"/>
              </a:rPr>
              <a:t>wholistic</a:t>
            </a:r>
            <a:r>
              <a:rPr lang="en-US" kern="1200" dirty="0" smtClean="0">
                <a:solidFill>
                  <a:schemeClr val="tx1"/>
                </a:solidFill>
                <a:latin typeface="+mn-lt"/>
                <a:ea typeface="+mn-ea"/>
                <a:cs typeface="+mn-cs"/>
              </a:rPr>
              <a:t> prescription on how to live a healthy, balanced, abundant life.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God is interested in our enjoying abundant living. As it says in John</a:t>
            </a:r>
            <a:r>
              <a:rPr lang="en-US" i="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10:10</a:t>
            </a:r>
            <a:r>
              <a:rPr lang="en-US" b="1" kern="1200" dirty="0" smtClean="0">
                <a:solidFill>
                  <a:schemeClr val="tx1"/>
                </a:solidFill>
                <a:latin typeface="+mn-lt"/>
                <a:ea typeface="+mn-ea"/>
                <a:cs typeface="+mn-cs"/>
              </a:rPr>
              <a:t>: “I am come that they might have life, and that they might have it more abundantly.”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itchFamily="34" charset="0"/>
              <a:buNone/>
            </a:pPr>
            <a:r>
              <a:rPr lang="en-US" sz="1200" b="1" dirty="0" smtClean="0"/>
              <a:t>Prayer</a:t>
            </a:r>
          </a:p>
          <a:p>
            <a:pPr marL="0" indent="0" algn="l">
              <a:buFont typeface="Arial" pitchFamily="34" charset="0"/>
              <a:buNone/>
            </a:pPr>
            <a:endParaRPr lang="en-US" sz="1200" b="1" dirty="0" smtClean="0"/>
          </a:p>
          <a:p>
            <a:pPr marL="0" indent="0" algn="l">
              <a:buFont typeface="Arial" pitchFamily="34" charset="0"/>
              <a:buNone/>
            </a:pPr>
            <a:r>
              <a:rPr lang="en-US" sz="1200" b="1" dirty="0" smtClean="0"/>
              <a:t>“I am come that they might have life, and that they might have it more abundantly.”</a:t>
            </a:r>
            <a:r>
              <a:rPr lang="en-US" sz="1200" b="1" baseline="0" dirty="0" smtClean="0"/>
              <a:t> </a:t>
            </a:r>
            <a:r>
              <a:rPr lang="en-US" sz="1200" b="1" dirty="0" smtClean="0"/>
              <a:t>John</a:t>
            </a:r>
            <a:r>
              <a:rPr lang="en-US" sz="1200" b="1" i="1" dirty="0" smtClean="0"/>
              <a:t> </a:t>
            </a:r>
            <a:r>
              <a:rPr lang="en-US" sz="1200" b="1" dirty="0" smtClean="0"/>
              <a:t>10:10</a:t>
            </a:r>
          </a:p>
          <a:p>
            <a:endParaRPr lang="en-US" b="1"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30</a:t>
            </a:fld>
            <a:endParaRPr lang="en-US" dirty="0"/>
          </a:p>
        </p:txBody>
      </p:sp>
    </p:spTree>
    <p:extLst>
      <p:ext uri="{BB962C8B-B14F-4D97-AF65-F5344CB8AC3E}">
        <p14:creationId xmlns="" xmlns:p14="http://schemas.microsoft.com/office/powerpoint/2010/main" val="368727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en-US" kern="1200" dirty="0" smtClean="0">
                <a:solidFill>
                  <a:schemeClr val="tx1"/>
                </a:solidFill>
              </a:rPr>
              <a:t>What is God’s </a:t>
            </a:r>
            <a:r>
              <a:rPr lang="en-US" dirty="0" err="1" smtClean="0"/>
              <a:t>wholistic</a:t>
            </a:r>
            <a:r>
              <a:rPr lang="en-US" dirty="0" smtClean="0"/>
              <a:t> </a:t>
            </a:r>
            <a:r>
              <a:rPr lang="en-US" kern="1200" dirty="0" smtClean="0">
                <a:solidFill>
                  <a:schemeClr val="tx1"/>
                </a:solidFill>
              </a:rPr>
              <a:t>prescription that will allow us to live an abundant life? In the writings of Ellen G. White, one of the founders of the Seventh-day Adventist Church, we find a </a:t>
            </a:r>
            <a:r>
              <a:rPr lang="en-US" kern="1200" dirty="0" err="1" smtClean="0">
                <a:solidFill>
                  <a:schemeClr val="tx1"/>
                </a:solidFill>
              </a:rPr>
              <a:t>wholistic</a:t>
            </a:r>
            <a:r>
              <a:rPr lang="en-US" kern="1200" dirty="0" smtClean="0">
                <a:solidFill>
                  <a:schemeClr val="tx1"/>
                </a:solidFill>
              </a:rPr>
              <a:t> prescription for an abundant life</a:t>
            </a:r>
            <a:r>
              <a:rPr lang="en-US" b="1" kern="1200" dirty="0" smtClean="0">
                <a:solidFill>
                  <a:schemeClr val="tx1"/>
                </a:solidFill>
              </a:rPr>
              <a:t>: "Pure air, sunlight, abstemiousness, rest, exercise, proper diet, the use of water, trust in divine power—these are the true remedies.“ (</a:t>
            </a:r>
            <a:r>
              <a:rPr lang="en-US" b="1" i="1" kern="1200" dirty="0" smtClean="0">
                <a:solidFill>
                  <a:schemeClr val="tx1"/>
                </a:solidFill>
              </a:rPr>
              <a:t>The Ministry of Healing</a:t>
            </a:r>
            <a:r>
              <a:rPr lang="en-US" b="1" kern="1200" dirty="0" smtClean="0">
                <a:solidFill>
                  <a:schemeClr val="tx1"/>
                </a:solidFill>
              </a:rPr>
              <a:t>, p. 127)</a:t>
            </a:r>
          </a:p>
          <a:p>
            <a:pPr>
              <a:lnSpc>
                <a:spcPct val="110000"/>
              </a:lnSpc>
            </a:pPr>
            <a:endParaRPr lang="en-US"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009D9367-A170-47AB-B27F-87EFBE0B913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kern="1200" dirty="0" smtClean="0">
                <a:solidFill>
                  <a:schemeClr val="tx1"/>
                </a:solidFill>
                <a:latin typeface="+mn-lt"/>
                <a:ea typeface="+mn-ea"/>
                <a:cs typeface="+mn-cs"/>
              </a:rPr>
              <a:t>Many acronyms have been developed to help us remember these eight natural remedies. The General Conference Health Ministries department has gathered all the proven practices that ensure the best possible health for abundant living using the acronym CELEBRATIONS. These elements of CELEBRATIONS help us live a healthy life.</a:t>
            </a:r>
          </a:p>
          <a:p>
            <a:pPr>
              <a:lnSpc>
                <a:spcPct val="110000"/>
              </a:lnSpc>
              <a:tabLst>
                <a:tab pos="344488" algn="l"/>
              </a:tabLst>
            </a:pPr>
            <a:r>
              <a:rPr lang="en-US" b="1" kern="1200" dirty="0" smtClean="0">
                <a:solidFill>
                  <a:schemeClr val="tx1"/>
                </a:solidFill>
                <a:latin typeface="+mn-lt"/>
                <a:ea typeface="+mn-ea"/>
                <a:cs typeface="+mn-cs"/>
              </a:rPr>
              <a:t>C-Choices</a:t>
            </a:r>
            <a:r>
              <a:rPr lang="en-US" b="1" kern="1200" baseline="0" dirty="0" smtClean="0">
                <a:solidFill>
                  <a:schemeClr val="tx1"/>
                </a:solidFill>
                <a:latin typeface="+mn-lt"/>
                <a:ea typeface="+mn-ea"/>
                <a:cs typeface="+mn-cs"/>
              </a:rPr>
              <a:t> </a:t>
            </a:r>
          </a:p>
          <a:p>
            <a:pPr>
              <a:lnSpc>
                <a:spcPct val="110000"/>
              </a:lnSpc>
              <a:tabLst>
                <a:tab pos="344488" algn="l"/>
              </a:tabLst>
            </a:pPr>
            <a:r>
              <a:rPr lang="en-US" b="1" kern="1200" dirty="0" smtClean="0">
                <a:solidFill>
                  <a:schemeClr val="tx1"/>
                </a:solidFill>
                <a:latin typeface="+mn-lt"/>
                <a:ea typeface="+mn-ea"/>
                <a:cs typeface="+mn-cs"/>
              </a:rPr>
              <a:t>E-Exercise			</a:t>
            </a:r>
          </a:p>
          <a:p>
            <a:pPr>
              <a:lnSpc>
                <a:spcPct val="110000"/>
              </a:lnSpc>
              <a:tabLst>
                <a:tab pos="344488" algn="l"/>
              </a:tabLst>
            </a:pPr>
            <a:r>
              <a:rPr lang="en-US" b="1" kern="1200" dirty="0" smtClean="0">
                <a:solidFill>
                  <a:schemeClr val="tx1"/>
                </a:solidFill>
                <a:latin typeface="+mn-lt"/>
                <a:ea typeface="+mn-ea"/>
                <a:cs typeface="+mn-cs"/>
              </a:rPr>
              <a:t>L-Liquids</a:t>
            </a:r>
          </a:p>
          <a:p>
            <a:pPr>
              <a:lnSpc>
                <a:spcPct val="110000"/>
              </a:lnSpc>
              <a:tabLst>
                <a:tab pos="344488" algn="l"/>
              </a:tabLst>
            </a:pPr>
            <a:r>
              <a:rPr lang="en-US" b="1" kern="1200" dirty="0" smtClean="0">
                <a:solidFill>
                  <a:schemeClr val="tx1"/>
                </a:solidFill>
                <a:latin typeface="+mn-lt"/>
                <a:ea typeface="+mn-ea"/>
                <a:cs typeface="+mn-cs"/>
              </a:rPr>
              <a:t>E-Environment				</a:t>
            </a:r>
          </a:p>
          <a:p>
            <a:pPr>
              <a:lnSpc>
                <a:spcPct val="110000"/>
              </a:lnSpc>
              <a:tabLst>
                <a:tab pos="344488" algn="l"/>
              </a:tabLst>
            </a:pPr>
            <a:r>
              <a:rPr lang="en-US" b="1" kern="1200" dirty="0" smtClean="0">
                <a:solidFill>
                  <a:schemeClr val="tx1"/>
                </a:solidFill>
                <a:latin typeface="+mn-lt"/>
                <a:ea typeface="+mn-ea"/>
                <a:cs typeface="+mn-cs"/>
              </a:rPr>
              <a:t>B-Belief</a:t>
            </a:r>
          </a:p>
          <a:p>
            <a:pPr>
              <a:lnSpc>
                <a:spcPct val="110000"/>
              </a:lnSpc>
              <a:tabLst>
                <a:tab pos="344488" algn="l"/>
              </a:tabLst>
            </a:pPr>
            <a:r>
              <a:rPr lang="en-US" b="1" kern="1200" dirty="0" smtClean="0">
                <a:solidFill>
                  <a:schemeClr val="tx1"/>
                </a:solidFill>
                <a:latin typeface="+mn-lt"/>
                <a:ea typeface="+mn-ea"/>
                <a:cs typeface="+mn-cs"/>
              </a:rPr>
              <a:t>R-Rest</a:t>
            </a:r>
          </a:p>
          <a:p>
            <a:pPr>
              <a:lnSpc>
                <a:spcPct val="110000"/>
              </a:lnSpc>
              <a:tabLst>
                <a:tab pos="344488" algn="l"/>
              </a:tabLst>
            </a:pPr>
            <a:r>
              <a:rPr lang="en-US" b="1" kern="1200" dirty="0" smtClean="0">
                <a:solidFill>
                  <a:schemeClr val="tx1"/>
                </a:solidFill>
                <a:latin typeface="+mn-lt"/>
                <a:ea typeface="+mn-ea"/>
                <a:cs typeface="+mn-cs"/>
              </a:rPr>
              <a:t>A-Air</a:t>
            </a:r>
          </a:p>
          <a:p>
            <a:pPr>
              <a:lnSpc>
                <a:spcPct val="110000"/>
              </a:lnSpc>
              <a:tabLst>
                <a:tab pos="344488" algn="l"/>
              </a:tabLst>
            </a:pPr>
            <a:r>
              <a:rPr lang="en-US" b="1" kern="1200" dirty="0" smtClean="0">
                <a:solidFill>
                  <a:schemeClr val="tx1"/>
                </a:solidFill>
                <a:latin typeface="+mn-lt"/>
                <a:ea typeface="+mn-ea"/>
                <a:cs typeface="+mn-cs"/>
              </a:rPr>
              <a:t>T-Temperance</a:t>
            </a:r>
          </a:p>
          <a:p>
            <a:pPr>
              <a:lnSpc>
                <a:spcPct val="110000"/>
              </a:lnSpc>
              <a:tabLst>
                <a:tab pos="344488" algn="l"/>
              </a:tabLst>
            </a:pPr>
            <a:r>
              <a:rPr lang="en-US" b="1" kern="1200" dirty="0" smtClean="0">
                <a:solidFill>
                  <a:schemeClr val="tx1"/>
                </a:solidFill>
                <a:latin typeface="+mn-lt"/>
                <a:ea typeface="+mn-ea"/>
                <a:cs typeface="+mn-cs"/>
              </a:rPr>
              <a:t>I-Integrity</a:t>
            </a:r>
          </a:p>
          <a:p>
            <a:pPr>
              <a:lnSpc>
                <a:spcPct val="110000"/>
              </a:lnSpc>
              <a:tabLst>
                <a:tab pos="344488" algn="l"/>
              </a:tabLst>
            </a:pPr>
            <a:r>
              <a:rPr lang="en-US" b="1" kern="1200" dirty="0" smtClean="0">
                <a:solidFill>
                  <a:schemeClr val="tx1"/>
                </a:solidFill>
                <a:latin typeface="+mn-lt"/>
                <a:ea typeface="+mn-ea"/>
                <a:cs typeface="+mn-cs"/>
              </a:rPr>
              <a:t>O-Optimism	</a:t>
            </a:r>
          </a:p>
          <a:p>
            <a:pPr>
              <a:lnSpc>
                <a:spcPct val="110000"/>
              </a:lnSpc>
              <a:tabLst>
                <a:tab pos="344488" algn="l"/>
              </a:tabLst>
            </a:pPr>
            <a:r>
              <a:rPr lang="en-US" b="1" kern="1200" dirty="0" smtClean="0">
                <a:solidFill>
                  <a:schemeClr val="tx1"/>
                </a:solidFill>
                <a:latin typeface="+mn-lt"/>
                <a:ea typeface="+mn-ea"/>
                <a:cs typeface="+mn-cs"/>
              </a:rPr>
              <a:t>N-Nutrition</a:t>
            </a:r>
          </a:p>
          <a:p>
            <a:pPr>
              <a:lnSpc>
                <a:spcPct val="110000"/>
              </a:lnSpc>
              <a:tabLst>
                <a:tab pos="344488" algn="l"/>
              </a:tabLst>
            </a:pPr>
            <a:r>
              <a:rPr lang="en-US" b="1" kern="1200" dirty="0" smtClean="0">
                <a:solidFill>
                  <a:schemeClr val="tx1"/>
                </a:solidFill>
                <a:latin typeface="+mn-lt"/>
                <a:ea typeface="+mn-ea"/>
                <a:cs typeface="+mn-cs"/>
              </a:rPr>
              <a:t>S-Social Support and Services</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We need the total package of the </a:t>
            </a:r>
            <a:r>
              <a:rPr lang="en-US" kern="1200" dirty="0" err="1" smtClean="0">
                <a:solidFill>
                  <a:schemeClr val="tx1"/>
                </a:solidFill>
                <a:latin typeface="+mn-lt"/>
                <a:ea typeface="+mn-ea"/>
                <a:cs typeface="+mn-cs"/>
              </a:rPr>
              <a:t>wholistic</a:t>
            </a:r>
            <a:r>
              <a:rPr lang="en-US" kern="1200" dirty="0" smtClean="0">
                <a:solidFill>
                  <a:schemeClr val="tx1"/>
                </a:solidFill>
                <a:latin typeface="+mn-lt"/>
                <a:ea typeface="+mn-ea"/>
                <a:cs typeface="+mn-cs"/>
              </a:rPr>
              <a:t> prescription to enjoy an abundant life. For instance, what’s the use of being a devout vegetarian, if you do not get sufficient sleep to keep you from being grouchy and irritable?  Or if we avoid alcohol but do not exercise, our health will still suffer.</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04800"/>
            <a:ext cx="2743200" cy="2057400"/>
          </a:xfrm>
        </p:spPr>
      </p:sp>
      <p:sp>
        <p:nvSpPr>
          <p:cNvPr id="3" name="Notes Placeholder 2"/>
          <p:cNvSpPr>
            <a:spLocks noGrp="1"/>
          </p:cNvSpPr>
          <p:nvPr>
            <p:ph type="body" idx="1"/>
          </p:nvPr>
        </p:nvSpPr>
        <p:spPr>
          <a:xfrm>
            <a:off x="685800" y="2438400"/>
            <a:ext cx="5486400" cy="6019800"/>
          </a:xfrm>
        </p:spPr>
        <p:txBody>
          <a:bodyPr>
            <a:noAutofit/>
          </a:bodyPr>
          <a:lstStyle/>
          <a:p>
            <a:pPr>
              <a:lnSpc>
                <a:spcPct val="110000"/>
              </a:lnSpc>
            </a:pPr>
            <a:r>
              <a:rPr lang="en-US" kern="1200" dirty="0" smtClean="0">
                <a:solidFill>
                  <a:schemeClr val="tx1"/>
                </a:solidFill>
              </a:rPr>
              <a:t> An article in the November 2005 </a:t>
            </a:r>
            <a:r>
              <a:rPr lang="en-US" i="1" kern="1200" dirty="0" smtClean="0">
                <a:solidFill>
                  <a:schemeClr val="tx1"/>
                </a:solidFill>
              </a:rPr>
              <a:t>National Geographic</a:t>
            </a:r>
            <a:r>
              <a:rPr lang="en-US" kern="1200" dirty="0" smtClean="0">
                <a:solidFill>
                  <a:schemeClr val="tx1"/>
                </a:solidFill>
              </a:rPr>
              <a:t> tells of three groups of centenarians—the Okinawans, the Sardinians, and the Seventh-day Adventists living in Loma Linda, California.  Examples from Loma Linda included Dr. Ellsworth Wareham, who at age 91 was assisting with heart surgery; Frank Shearer who at 100 years old is still skiing; Marge Jetton who at age 101 had her driver’s license extended for another 5 years; and Lydia Newton, 112 years old, ranked among the world’s 20 oldest people. </a:t>
            </a: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If we abide by the </a:t>
            </a:r>
            <a:r>
              <a:rPr lang="en-US" kern="1200" dirty="0" err="1" smtClean="0">
                <a:solidFill>
                  <a:schemeClr val="tx1"/>
                </a:solidFill>
              </a:rPr>
              <a:t>wholistic</a:t>
            </a:r>
            <a:r>
              <a:rPr lang="en-US" kern="1200" dirty="0" smtClean="0">
                <a:solidFill>
                  <a:schemeClr val="tx1"/>
                </a:solidFill>
              </a:rPr>
              <a:t> prescription God has given us, there is a possibility for us to live some ten years longer than those who do not follow the principles of healthful living. A quotation from Ellen G. White suggests a further benefit of healthful living</a:t>
            </a:r>
            <a:r>
              <a:rPr lang="en-US" b="1" kern="1200" dirty="0" smtClean="0">
                <a:solidFill>
                  <a:schemeClr val="tx1"/>
                </a:solidFill>
              </a:rPr>
              <a:t>: “A pure healthy life is most favorable for the perfection of Christian character and for the development of the powers of mind and body.”</a:t>
            </a:r>
            <a:r>
              <a:rPr lang="en-US" dirty="0" smtClean="0"/>
              <a:t> (</a:t>
            </a:r>
            <a:r>
              <a:rPr lang="en-US" i="1" dirty="0" smtClean="0"/>
              <a:t>My Life Today</a:t>
            </a:r>
            <a:r>
              <a:rPr lang="en-US" dirty="0" smtClean="0"/>
              <a:t>, p. 125)</a:t>
            </a:r>
            <a:endParaRPr lang="en-US" b="1" kern="1200" dirty="0" smtClean="0">
              <a:solidFill>
                <a:schemeClr val="tx1"/>
              </a:solidFill>
            </a:endParaRPr>
          </a:p>
          <a:p>
            <a:pPr>
              <a:lnSpc>
                <a:spcPct val="110000"/>
              </a:lnSpc>
            </a:pPr>
            <a:r>
              <a:rPr lang="en-US" kern="1200" dirty="0" smtClean="0">
                <a:solidFill>
                  <a:schemeClr val="tx1"/>
                </a:solidFill>
              </a:rPr>
              <a:t> </a:t>
            </a:r>
          </a:p>
          <a:p>
            <a:pPr>
              <a:lnSpc>
                <a:spcPct val="110000"/>
              </a:lnSpc>
            </a:pPr>
            <a:r>
              <a:rPr lang="en-US" kern="1200" dirty="0" smtClean="0">
                <a:solidFill>
                  <a:schemeClr val="tx1"/>
                </a:solidFill>
              </a:rPr>
              <a:t>It is clear that when we are healthy, beside the possibility of having ten additional years here on earth, we are also creating an environment to develop a Christ-like character, making us fit for heaven where we will enjoy an abundant life with Jesus forever.  That is surely living the abundant life in its truest meaning. Yes, Jesus came to this earth so we might have life and have it more abundantly both here and hereafter. What a loving God we have!</a:t>
            </a:r>
          </a:p>
          <a:p>
            <a:pPr>
              <a:lnSpc>
                <a:spcPct val="110000"/>
              </a:lnSpc>
            </a:pPr>
            <a:r>
              <a:rPr lang="en-US" kern="1200" dirty="0" smtClean="0">
                <a:solidFill>
                  <a:schemeClr val="tx1"/>
                </a:solidFill>
              </a:rPr>
              <a:t> </a:t>
            </a:r>
            <a:endParaRPr lang="en-US" kern="1200" dirty="0">
              <a:solidFill>
                <a:schemeClr val="tx1"/>
              </a:solidFill>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324600"/>
          </a:xfrm>
        </p:spPr>
        <p:txBody>
          <a:bodyPr>
            <a:noAutofit/>
          </a:bodyPr>
          <a:lstStyle/>
          <a:p>
            <a:pPr>
              <a:lnSpc>
                <a:spcPct val="110000"/>
              </a:lnSpc>
            </a:pPr>
            <a:r>
              <a:rPr lang="en-US" kern="1200" dirty="0" smtClean="0">
                <a:solidFill>
                  <a:schemeClr val="tx1"/>
                </a:solidFill>
                <a:latin typeface="+mn-lt"/>
                <a:ea typeface="+mn-ea"/>
                <a:cs typeface="+mn-cs"/>
              </a:rPr>
              <a:t>Using the acronym CELEBRATIONS, let us look at each part of God’s </a:t>
            </a:r>
            <a:r>
              <a:rPr lang="en-US" kern="1200" dirty="0" err="1" smtClean="0">
                <a:solidFill>
                  <a:schemeClr val="tx1"/>
                </a:solidFill>
                <a:latin typeface="+mn-lt"/>
                <a:ea typeface="+mn-ea"/>
                <a:cs typeface="+mn-cs"/>
              </a:rPr>
              <a:t>Wholistic</a:t>
            </a:r>
            <a:r>
              <a:rPr lang="en-US" kern="1200" dirty="0" smtClean="0">
                <a:solidFill>
                  <a:schemeClr val="tx1"/>
                </a:solidFill>
                <a:latin typeface="+mn-lt"/>
                <a:ea typeface="+mn-ea"/>
                <a:cs typeface="+mn-cs"/>
              </a:rPr>
              <a:t> prescription.</a:t>
            </a:r>
          </a:p>
          <a:p>
            <a:pPr>
              <a:lnSpc>
                <a:spcPct val="11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C is for celebrating Choices </a:t>
            </a: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Whether we </a:t>
            </a:r>
            <a:r>
              <a:rPr lang="en-US" kern="1200" smtClean="0">
                <a:solidFill>
                  <a:schemeClr val="tx1"/>
                </a:solidFill>
                <a:latin typeface="+mn-lt"/>
                <a:ea typeface="+mn-ea"/>
                <a:cs typeface="+mn-cs"/>
              </a:rPr>
              <a:t>realize it or </a:t>
            </a:r>
            <a:r>
              <a:rPr lang="en-US" kern="1200" dirty="0" smtClean="0">
                <a:solidFill>
                  <a:schemeClr val="tx1"/>
                </a:solidFill>
                <a:latin typeface="+mn-lt"/>
                <a:ea typeface="+mn-ea"/>
                <a:cs typeface="+mn-cs"/>
              </a:rPr>
              <a:t>not, we are constantly making choices moment by moment. For instance we choose: whether to exercise regularly; whether to get enough sleep; whether to eat healthfully; whether to drink enough water; whether to be helpful to others.</a:t>
            </a:r>
          </a:p>
          <a:p>
            <a:pPr>
              <a:lnSpc>
                <a:spcPct val="110000"/>
              </a:lnSpc>
            </a:pPr>
            <a:r>
              <a:rPr lang="en-US" b="1"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Choosing health and celebrating the joy of life should be an intentional decision that is well informed and freely made. </a:t>
            </a:r>
            <a:r>
              <a:rPr lang="en-US" kern="1200" dirty="0" smtClean="0">
                <a:solidFill>
                  <a:schemeClr val="tx1"/>
                </a:solidFill>
                <a:latin typeface="+mn-lt"/>
                <a:ea typeface="+mn-ea"/>
                <a:cs typeface="+mn-cs"/>
              </a:rPr>
              <a:t>As early twentieth-century politician William Jennings Bryan said, “Destiny is no matter of chance. It is a matter of choice.”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 entire philosophy of CELEBRATIONS involves individuals making their own choices backed by evidence-based information—a lifestyle which relates to the body, mind, emotions, spiritual dimensions, and social interaction.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According to the 2006 study conducted by Indiana University-Purdue University, Fort Wayne (IPFW), nearly 90% of healthcare claim costs can be attributed to an individual’s lifestyle choices.  It is the consistency of making healthy choices that will turn into habits and ultimately lead to life improvement. As Abraham Lincoln observed, “The health you enjoy is largely your choice.”</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What is the source of strength to make correct choices on a regular basis? Philippians 4:13 gives a very clear answer.  “I can do all things through Christ who strengthens me.”</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n-US" b="1" kern="1200" dirty="0" smtClean="0">
                <a:solidFill>
                  <a:schemeClr val="tx1"/>
                </a:solidFill>
                <a:latin typeface="+mn-lt"/>
                <a:ea typeface="+mn-ea"/>
                <a:cs typeface="+mn-cs"/>
              </a:rPr>
              <a:t>E is for celebrating Exercise </a:t>
            </a:r>
          </a:p>
          <a:p>
            <a:endParaRPr lang="en-US" kern="1200" dirty="0" smtClean="0">
              <a:solidFill>
                <a:schemeClr val="tx1"/>
              </a:solidFill>
              <a:latin typeface="+mn-lt"/>
              <a:ea typeface="+mn-ea"/>
              <a:cs typeface="+mn-cs"/>
            </a:endParaRPr>
          </a:p>
          <a:p>
            <a:r>
              <a:rPr lang="en-US" kern="1200" dirty="0" smtClean="0">
                <a:solidFill>
                  <a:schemeClr val="tx1"/>
                </a:solidFill>
                <a:latin typeface="+mn-lt"/>
                <a:ea typeface="+mn-ea"/>
                <a:cs typeface="+mn-cs"/>
              </a:rPr>
              <a:t>The U.S. Surgeon General’s Report on Physical Activity and Health states that physical exercise is the best single predictor of longevity. </a:t>
            </a:r>
            <a:r>
              <a:rPr lang="en-US" b="1" kern="1200" dirty="0" smtClean="0">
                <a:solidFill>
                  <a:schemeClr val="tx1"/>
                </a:solidFill>
                <a:latin typeface="+mn-lt"/>
                <a:ea typeface="+mn-ea"/>
                <a:cs typeface="+mn-cs"/>
              </a:rPr>
              <a:t>In other words, if you want to postpone your funeral, exercise regularly! </a:t>
            </a:r>
          </a:p>
          <a:p>
            <a:r>
              <a:rPr lang="en-US" kern="1200" dirty="0" smtClean="0">
                <a:solidFill>
                  <a:schemeClr val="tx1"/>
                </a:solidFill>
                <a:latin typeface="+mn-lt"/>
                <a:ea typeface="+mn-ea"/>
                <a:cs typeface="+mn-cs"/>
              </a:rPr>
              <a:t> </a:t>
            </a:r>
          </a:p>
          <a:p>
            <a:r>
              <a:rPr lang="en-US" kern="1200" dirty="0" smtClean="0">
                <a:solidFill>
                  <a:schemeClr val="tx1"/>
                </a:solidFill>
                <a:latin typeface="+mn-lt"/>
                <a:ea typeface="+mn-ea"/>
                <a:cs typeface="+mn-cs"/>
              </a:rPr>
              <a:t>An advisory committee, composed of 13 leading experts in the field of exercise science and public health, summarizes the benefits of exercise for various age groups as follows.</a:t>
            </a:r>
          </a:p>
          <a:p>
            <a:r>
              <a:rPr lang="en-US" kern="1200" dirty="0" smtClean="0">
                <a:solidFill>
                  <a:schemeClr val="tx1"/>
                </a:solidFill>
                <a:latin typeface="+mn-lt"/>
                <a:ea typeface="+mn-ea"/>
                <a:cs typeface="+mn-cs"/>
              </a:rPr>
              <a:t> </a:t>
            </a:r>
          </a:p>
          <a:p>
            <a:r>
              <a:rPr lang="en-US" b="1" kern="1200" dirty="0" smtClean="0">
                <a:solidFill>
                  <a:schemeClr val="tx1"/>
                </a:solidFill>
                <a:latin typeface="+mn-lt"/>
                <a:ea typeface="+mn-ea"/>
                <a:cs typeface="+mn-cs"/>
              </a:rPr>
              <a:t>Children and Adolescents – Strong Evidence of</a:t>
            </a:r>
          </a:p>
          <a:p>
            <a:endParaRPr lang="en-US" b="1" kern="1200" dirty="0" smtClean="0">
              <a:solidFill>
                <a:schemeClr val="tx1"/>
              </a:solidFill>
              <a:latin typeface="+mn-lt"/>
              <a:ea typeface="+mn-ea"/>
              <a:cs typeface="+mn-cs"/>
            </a:endParaRPr>
          </a:p>
          <a:p>
            <a:pPr marL="463550" lvl="0" indent="-119063">
              <a:buFont typeface="Arial" pitchFamily="34" charset="0"/>
              <a:buChar char="•"/>
            </a:pPr>
            <a:r>
              <a:rPr lang="en-US" kern="1200" dirty="0" smtClean="0">
                <a:solidFill>
                  <a:schemeClr val="tx1"/>
                </a:solidFill>
                <a:latin typeface="+mn-lt"/>
                <a:ea typeface="+mn-ea"/>
                <a:cs typeface="+mn-cs"/>
              </a:rPr>
              <a:t>Improved cardiorespiratory and muscular fitness</a:t>
            </a:r>
          </a:p>
          <a:p>
            <a:pPr marL="463550" lvl="0" indent="-119063">
              <a:buFont typeface="Arial" pitchFamily="34" charset="0"/>
              <a:buChar char="•"/>
            </a:pPr>
            <a:r>
              <a:rPr lang="en-US" kern="1200" dirty="0" smtClean="0">
                <a:solidFill>
                  <a:schemeClr val="tx1"/>
                </a:solidFill>
                <a:latin typeface="+mn-lt"/>
                <a:ea typeface="+mn-ea"/>
                <a:cs typeface="+mn-cs"/>
              </a:rPr>
              <a:t>Improved bone health</a:t>
            </a:r>
          </a:p>
          <a:p>
            <a:pPr marL="463550" lvl="0" indent="-119063">
              <a:buFont typeface="Arial" pitchFamily="34" charset="0"/>
              <a:buChar char="•"/>
            </a:pPr>
            <a:r>
              <a:rPr lang="en-US" kern="1200" dirty="0" smtClean="0">
                <a:solidFill>
                  <a:schemeClr val="tx1"/>
                </a:solidFill>
                <a:latin typeface="+mn-lt"/>
                <a:ea typeface="+mn-ea"/>
                <a:cs typeface="+mn-cs"/>
              </a:rPr>
              <a:t>Improved cardiovascular and metabolic health biomarkers</a:t>
            </a:r>
          </a:p>
          <a:p>
            <a:pPr marL="463550" lvl="0" indent="-119063">
              <a:buFont typeface="Arial" pitchFamily="34" charset="0"/>
              <a:buChar char="•"/>
            </a:pPr>
            <a:r>
              <a:rPr lang="en-US" kern="1200" dirty="0" smtClean="0">
                <a:solidFill>
                  <a:schemeClr val="tx1"/>
                </a:solidFill>
                <a:latin typeface="+mn-lt"/>
                <a:ea typeface="+mn-ea"/>
                <a:cs typeface="+mn-cs"/>
              </a:rPr>
              <a:t>Favorable body composition</a:t>
            </a:r>
          </a:p>
          <a:p>
            <a:r>
              <a:rPr lang="en-US" kern="1200" dirty="0" smtClean="0">
                <a:solidFill>
                  <a:schemeClr val="tx1"/>
                </a:solidFill>
                <a:latin typeface="+mn-lt"/>
                <a:ea typeface="+mn-ea"/>
                <a:cs typeface="+mn-cs"/>
              </a:rPr>
              <a:t> </a:t>
            </a:r>
          </a:p>
          <a:p>
            <a:r>
              <a:rPr lang="en-US" b="1" kern="1200" dirty="0" smtClean="0">
                <a:solidFill>
                  <a:schemeClr val="tx1"/>
                </a:solidFill>
                <a:latin typeface="+mn-lt"/>
                <a:ea typeface="+mn-ea"/>
                <a:cs typeface="+mn-cs"/>
              </a:rPr>
              <a:t>Children and Adolescents – Moderate Evidence of</a:t>
            </a:r>
          </a:p>
          <a:p>
            <a:endParaRPr lang="en-US" b="1" kern="1200" dirty="0" smtClean="0">
              <a:solidFill>
                <a:schemeClr val="tx1"/>
              </a:solidFill>
              <a:latin typeface="+mn-lt"/>
              <a:ea typeface="+mn-ea"/>
              <a:cs typeface="+mn-cs"/>
            </a:endParaRPr>
          </a:p>
          <a:p>
            <a:pPr marL="463550" indent="-119063">
              <a:buFont typeface="Arial" pitchFamily="34" charset="0"/>
              <a:buChar char="•"/>
            </a:pPr>
            <a:r>
              <a:rPr lang="en-US" kern="1200" dirty="0" smtClean="0">
                <a:solidFill>
                  <a:schemeClr val="tx1"/>
                </a:solidFill>
                <a:latin typeface="+mn-lt"/>
                <a:ea typeface="+mn-ea"/>
                <a:cs typeface="+mn-cs"/>
              </a:rPr>
              <a:t>Reduced symptoms of depression</a:t>
            </a:r>
          </a:p>
          <a:p>
            <a:r>
              <a:rPr lang="en-US" kern="1200" dirty="0" smtClean="0">
                <a:solidFill>
                  <a:schemeClr val="tx1"/>
                </a:solidFill>
                <a:latin typeface="+mn-lt"/>
                <a:ea typeface="+mn-ea"/>
                <a:cs typeface="+mn-cs"/>
              </a:rPr>
              <a:t> </a:t>
            </a:r>
          </a:p>
          <a:p>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81000"/>
            <a:ext cx="2438400" cy="1828800"/>
          </a:xfrm>
        </p:spPr>
      </p:sp>
      <p:sp>
        <p:nvSpPr>
          <p:cNvPr id="3" name="Notes Placeholder 2"/>
          <p:cNvSpPr>
            <a:spLocks noGrp="1"/>
          </p:cNvSpPr>
          <p:nvPr>
            <p:ph type="body" idx="1"/>
          </p:nvPr>
        </p:nvSpPr>
        <p:spPr>
          <a:xfrm>
            <a:off x="685800" y="2209800"/>
            <a:ext cx="5486400" cy="6172200"/>
          </a:xfrm>
        </p:spPr>
        <p:txBody>
          <a:bodyPr>
            <a:noAutofit/>
          </a:bodyPr>
          <a:lstStyle/>
          <a:p>
            <a:pPr>
              <a:lnSpc>
                <a:spcPct val="110000"/>
              </a:lnSpc>
            </a:pPr>
            <a:r>
              <a:rPr lang="en-US" b="1" kern="1200" dirty="0" smtClean="0">
                <a:solidFill>
                  <a:schemeClr val="tx1"/>
                </a:solidFill>
                <a:latin typeface="+mn-lt"/>
                <a:ea typeface="+mn-ea"/>
                <a:cs typeface="+mn-cs"/>
              </a:rPr>
              <a:t>Adults and Older Adults – Strong evidence of</a:t>
            </a:r>
          </a:p>
          <a:p>
            <a:pPr>
              <a:lnSpc>
                <a:spcPct val="110000"/>
              </a:lnSpc>
            </a:pPr>
            <a:endParaRPr lang="en-US" kern="1200" dirty="0" smtClean="0">
              <a:solidFill>
                <a:schemeClr val="tx1"/>
              </a:solidFill>
              <a:latin typeface="+mn-lt"/>
              <a:ea typeface="+mn-ea"/>
              <a:cs typeface="+mn-cs"/>
            </a:endParaRPr>
          </a:p>
          <a:p>
            <a:pPr marL="344488" indent="-119063">
              <a:lnSpc>
                <a:spcPct val="110000"/>
              </a:lnSpc>
              <a:buFont typeface="Arial" pitchFamily="34" charset="0"/>
              <a:buChar char="•"/>
            </a:pPr>
            <a:r>
              <a:rPr lang="en-US" b="1" kern="1200" dirty="0" smtClean="0">
                <a:solidFill>
                  <a:schemeClr val="tx1"/>
                </a:solidFill>
                <a:latin typeface="+mn-lt"/>
                <a:ea typeface="+mn-ea"/>
                <a:cs typeface="+mn-cs"/>
              </a:rPr>
              <a:t>Lower risk of early death</a:t>
            </a:r>
          </a:p>
          <a:p>
            <a:pPr marL="344488" indent="-119063">
              <a:lnSpc>
                <a:spcPct val="110000"/>
              </a:lnSpc>
              <a:buFont typeface="Arial" pitchFamily="34" charset="0"/>
              <a:buChar char="•"/>
            </a:pPr>
            <a:r>
              <a:rPr lang="en-US" b="1" kern="1200" dirty="0" smtClean="0">
                <a:solidFill>
                  <a:schemeClr val="tx1"/>
                </a:solidFill>
                <a:latin typeface="+mn-lt"/>
                <a:ea typeface="+mn-ea"/>
                <a:cs typeface="+mn-cs"/>
              </a:rPr>
              <a:t>Lower risk of coronary heart disease</a:t>
            </a:r>
          </a:p>
          <a:p>
            <a:pPr marL="344488" indent="-119063">
              <a:lnSpc>
                <a:spcPct val="110000"/>
              </a:lnSpc>
              <a:buFont typeface="Arial" pitchFamily="34" charset="0"/>
              <a:buChar char="•"/>
            </a:pPr>
            <a:r>
              <a:rPr lang="en-US" b="1" kern="1200" dirty="0" smtClean="0">
                <a:solidFill>
                  <a:schemeClr val="tx1"/>
                </a:solidFill>
                <a:latin typeface="+mn-lt"/>
                <a:ea typeface="+mn-ea"/>
                <a:cs typeface="+mn-cs"/>
              </a:rPr>
              <a:t>Lower risk of stroke</a:t>
            </a:r>
          </a:p>
          <a:p>
            <a:pPr marL="344488" indent="-119063">
              <a:lnSpc>
                <a:spcPct val="110000"/>
              </a:lnSpc>
              <a:buFont typeface="Arial" pitchFamily="34" charset="0"/>
              <a:buChar char="•"/>
            </a:pPr>
            <a:r>
              <a:rPr lang="en-US" b="1" kern="1200" dirty="0" smtClean="0">
                <a:solidFill>
                  <a:schemeClr val="tx1"/>
                </a:solidFill>
                <a:latin typeface="+mn-lt"/>
                <a:ea typeface="+mn-ea"/>
                <a:cs typeface="+mn-cs"/>
              </a:rPr>
              <a:t>Lower risk of high blood pressure</a:t>
            </a:r>
          </a:p>
          <a:p>
            <a:pPr marL="344488" indent="-119063">
              <a:lnSpc>
                <a:spcPct val="110000"/>
              </a:lnSpc>
              <a:buFont typeface="Arial" pitchFamily="34" charset="0"/>
              <a:buChar char="•"/>
            </a:pPr>
            <a:r>
              <a:rPr lang="en-US" b="1" kern="1200" dirty="0" smtClean="0">
                <a:solidFill>
                  <a:schemeClr val="tx1"/>
                </a:solidFill>
                <a:latin typeface="+mn-lt"/>
                <a:ea typeface="+mn-ea"/>
                <a:cs typeface="+mn-cs"/>
              </a:rPr>
              <a:t>Lower risk of adverse blood lipid profile</a:t>
            </a:r>
          </a:p>
          <a:p>
            <a:pPr marL="344488" indent="-119063">
              <a:lnSpc>
                <a:spcPct val="110000"/>
              </a:lnSpc>
              <a:buFont typeface="Arial" pitchFamily="34" charset="0"/>
              <a:buChar char="•"/>
            </a:pPr>
            <a:r>
              <a:rPr lang="en-US" b="1" kern="1200" dirty="0" smtClean="0">
                <a:solidFill>
                  <a:schemeClr val="tx1"/>
                </a:solidFill>
                <a:latin typeface="+mn-lt"/>
                <a:ea typeface="+mn-ea"/>
                <a:cs typeface="+mn-cs"/>
              </a:rPr>
              <a:t>Lower risk of type 2 diabetes</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Lower risk of metabolic syndrome</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Lower risk of colon cancer</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Lower risk of breast cancer</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Prevention of weight gain</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Weight loss, particularly when combined with reduced caloric intake</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Improved cardiorespiratory and muscular fitness </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Prevention of falls</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Reduced depression</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Better cognitive function (for older adults)</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Moderate to Strong Evidence of</a:t>
            </a:r>
          </a:p>
          <a:p>
            <a:pPr>
              <a:lnSpc>
                <a:spcPct val="110000"/>
              </a:lnSpc>
            </a:pPr>
            <a:endParaRPr lang="en-US" b="1" kern="1200" dirty="0" smtClean="0">
              <a:solidFill>
                <a:schemeClr val="tx1"/>
              </a:solidFill>
              <a:latin typeface="+mn-lt"/>
              <a:ea typeface="+mn-ea"/>
              <a:cs typeface="+mn-cs"/>
            </a:endParaRPr>
          </a:p>
          <a:p>
            <a:pPr marL="344488" indent="-119063">
              <a:lnSpc>
                <a:spcPct val="110000"/>
              </a:lnSpc>
              <a:buFont typeface="Arial" pitchFamily="34" charset="0"/>
              <a:buChar char="•"/>
            </a:pPr>
            <a:r>
              <a:rPr lang="en-US" kern="1200" dirty="0" smtClean="0">
                <a:solidFill>
                  <a:schemeClr val="tx1"/>
                </a:solidFill>
                <a:latin typeface="+mn-lt"/>
                <a:ea typeface="+mn-ea"/>
                <a:cs typeface="+mn-cs"/>
              </a:rPr>
              <a:t> Better functional health (for older adults)</a:t>
            </a:r>
          </a:p>
          <a:p>
            <a:pPr marL="344488" indent="-119063">
              <a:lnSpc>
                <a:spcPct val="110000"/>
              </a:lnSpc>
              <a:buFont typeface="Arial" pitchFamily="34" charset="0"/>
              <a:buChar char="•"/>
            </a:pPr>
            <a:r>
              <a:rPr lang="en-US" kern="1200" dirty="0" smtClean="0">
                <a:solidFill>
                  <a:schemeClr val="tx1"/>
                </a:solidFill>
                <a:latin typeface="+mn-lt"/>
                <a:ea typeface="+mn-ea"/>
                <a:cs typeface="+mn-cs"/>
              </a:rPr>
              <a:t> Reduced abdominal obesity</a:t>
            </a:r>
          </a:p>
          <a:p>
            <a:pPr>
              <a:lnSpc>
                <a:spcPct val="110000"/>
              </a:lnSpc>
            </a:pPr>
            <a:r>
              <a:rPr lang="en-US" kern="1200" dirty="0" smtClean="0">
                <a:solidFill>
                  <a:schemeClr val="tx1"/>
                </a:solidFill>
                <a:latin typeface="+mn-lt"/>
                <a:ea typeface="+mn-ea"/>
                <a:cs typeface="+mn-cs"/>
              </a:rPr>
              <a:t> </a:t>
            </a:r>
          </a:p>
          <a:p>
            <a:pPr>
              <a:lnSpc>
                <a:spcPct val="110000"/>
              </a:lnSpc>
            </a:pPr>
            <a:r>
              <a:rPr lang="en-US" b="1" kern="1200" dirty="0" smtClean="0">
                <a:solidFill>
                  <a:schemeClr val="tx1"/>
                </a:solidFill>
                <a:latin typeface="+mn-lt"/>
                <a:ea typeface="+mn-ea"/>
                <a:cs typeface="+mn-cs"/>
              </a:rPr>
              <a:t>Moderate Evidence of</a:t>
            </a:r>
          </a:p>
          <a:p>
            <a:pPr>
              <a:lnSpc>
                <a:spcPct val="110000"/>
              </a:lnSpc>
            </a:pPr>
            <a:endParaRPr lang="en-US" b="1" kern="1200" dirty="0" smtClean="0">
              <a:solidFill>
                <a:schemeClr val="tx1"/>
              </a:solidFill>
              <a:latin typeface="+mn-lt"/>
              <a:ea typeface="+mn-ea"/>
              <a:cs typeface="+mn-cs"/>
            </a:endParaRP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Lower risk of hip fracture</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Lower risk of lung cancer</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Lower risk of endometrial cancer</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Weight maintenance after weight loss</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Increased bone density</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Improved sleep quality.</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9D9367-A170-47AB-B27F-87EFBE0B913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05C493-903B-4C49-A921-14C3610CF51D}"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D3A941-05D2-4520-A343-6BC7B8E2C1E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E9079C-D062-412F-AF07-7B63D0BD6B98}"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A7C9F0C-4A45-40C2-A853-F1F845D5F63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B168C4-42E5-4FDC-A45F-303B83FFC140}"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66A11A-3BD6-4BD4-AE04-30B89C2912B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32AB75-F071-40A6-97DA-C0B00852CF37}"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932EECA-32D1-4F65-99E1-25D7DA49294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52A875-A092-4777-951F-81A2160D265E}" type="datetimeFigureOut">
              <a:rPr lang="en-US"/>
              <a:pPr>
                <a:defRPr/>
              </a:pPr>
              <a:t>5/27/2014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05A47A-3C37-4D51-A2EB-861F218BEC7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914AE63-C61C-47C9-896A-0E90A8B0A1C1}" type="datetimeFigureOut">
              <a:rPr lang="en-US"/>
              <a:pPr>
                <a:defRPr/>
              </a:pPr>
              <a:t>5/27/2014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BB50901-7CDD-4F7F-A09D-9BC0505A66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A303B64-9AD8-4CE2-BB61-AEDEF716BBDC}" type="datetimeFigureOut">
              <a:rPr lang="en-US"/>
              <a:pPr>
                <a:defRPr/>
              </a:pPr>
              <a:t>5/27/2014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4640BBF-BC78-4142-9036-2AF8B703F26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5180B0E-2616-4414-B8E6-F7522CF67DB9}" type="datetimeFigureOut">
              <a:rPr lang="en-US"/>
              <a:pPr>
                <a:defRPr/>
              </a:pPr>
              <a:t>5/27/2014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56751E0-4922-4B31-94FE-93BAD76F74F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3ACB9C-67C3-4E93-8D09-D50EC7FF5EC1}" type="datetimeFigureOut">
              <a:rPr lang="en-US"/>
              <a:pPr>
                <a:defRPr/>
              </a:pPr>
              <a:t>5/27/2014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1DB0D0B-4796-41A8-9EB7-1481869FE02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66B69C5-02AA-46C9-B63A-1347E8CFA7E4}" type="datetimeFigureOut">
              <a:rPr lang="en-US"/>
              <a:pPr>
                <a:defRPr/>
              </a:pPr>
              <a:t>5/27/2014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88A6638-C33C-4308-B3B3-140D0847822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002364-E046-4DD7-A43B-1DF8E411D35D}" type="datetimeFigureOut">
              <a:rPr lang="en-US"/>
              <a:pPr>
                <a:defRPr/>
              </a:pPr>
              <a:t>5/27/2014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7B2962-1842-4DD9-A7EA-AE656712520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7D5CA9C-DFCC-4804-B364-A3D369A4DFDB}" type="datetimeFigureOut">
              <a:rPr lang="en-US"/>
              <a:pPr>
                <a:defRPr/>
              </a:pPr>
              <a:t>5/27/2014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517576E-13CD-423E-BBC5-E974739BE01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 xmlns:p14="http://schemas.microsoft.com/office/powerpoint/2010/main" val="2137522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6" name="Content Placeholder 2"/>
          <p:cNvSpPr txBox="1">
            <a:spLocks/>
          </p:cNvSpPr>
          <p:nvPr/>
        </p:nvSpPr>
        <p:spPr bwMode="auto">
          <a:xfrm>
            <a:off x="533400" y="22860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n-US" sz="3200" dirty="0" smtClean="0">
                <a:latin typeface="+mn-lt"/>
              </a:rPr>
              <a:t>“Walking, in all cases where it is possible, is the best remedy for diseased bodies, because in this exercise all the organs of the body are brought into use… There is no exercise that can take the place of walking.  By it circulation </a:t>
            </a:r>
          </a:p>
          <a:p>
            <a:pPr lvl="0" algn="ctr">
              <a:spcBef>
                <a:spcPct val="20000"/>
              </a:spcBef>
            </a:pPr>
            <a:r>
              <a:rPr lang="en-US" sz="3200" dirty="0" smtClean="0">
                <a:latin typeface="+mn-lt"/>
              </a:rPr>
              <a:t>of the blood is improved.”</a:t>
            </a:r>
            <a:endParaRPr lang="en-US" sz="3200" dirty="0">
              <a:latin typeface="+mn-lt"/>
            </a:endParaRPr>
          </a:p>
          <a:p>
            <a:pPr lvl="0" algn="ctr">
              <a:spcBef>
                <a:spcPct val="20000"/>
              </a:spcBef>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Ellen G. White,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Counsels</a:t>
            </a:r>
            <a:r>
              <a:rPr kumimoji="0" lang="en-US" sz="2800" b="0" i="1" u="none" strike="noStrike" kern="1200" cap="none" spc="0" normalizeH="0" noProof="0" dirty="0" smtClean="0">
                <a:ln>
                  <a:noFill/>
                </a:ln>
                <a:solidFill>
                  <a:schemeClr val="tx1"/>
                </a:solidFill>
                <a:effectLst/>
                <a:uLnTx/>
                <a:uFillTx/>
                <a:latin typeface="+mn-lt"/>
                <a:ea typeface="+mn-ea"/>
                <a:cs typeface="+mn-cs"/>
              </a:rPr>
              <a:t> on Health,</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p. 125.</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a:spLocks noGrp="1"/>
          </p:cNvSpPr>
          <p:nvPr>
            <p:ph type="title"/>
          </p:nvPr>
        </p:nvSpPr>
        <p:spPr>
          <a:xfrm>
            <a:off x="5334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L</a:t>
            </a:r>
            <a:r>
              <a:rPr lang="en-US" b="1" dirty="0" smtClean="0">
                <a:solidFill>
                  <a:srgbClr val="008000"/>
                </a:solidFill>
              </a:rPr>
              <a:t> is for celebrating </a:t>
            </a:r>
            <a:r>
              <a:rPr lang="en-US" sz="4000" b="1" dirty="0" smtClean="0">
                <a:solidFill>
                  <a:srgbClr val="008000"/>
                </a:solidFill>
              </a:rPr>
              <a:t>LIQUIDS</a:t>
            </a:r>
            <a:endParaRPr lang="en-US" sz="4000" dirty="0" smtClean="0">
              <a:solidFill>
                <a:srgbClr val="008000"/>
              </a:solidFill>
            </a:endParaRPr>
          </a:p>
        </p:txBody>
      </p:sp>
      <p:sp>
        <p:nvSpPr>
          <p:cNvPr id="5" name="Rectangle 4"/>
          <p:cNvSpPr/>
          <p:nvPr/>
        </p:nvSpPr>
        <p:spPr>
          <a:xfrm>
            <a:off x="609600" y="3276600"/>
            <a:ext cx="4191000" cy="1569660"/>
          </a:xfrm>
          <a:prstGeom prst="rect">
            <a:avLst/>
          </a:prstGeom>
        </p:spPr>
        <p:txBody>
          <a:bodyPr wrap="square">
            <a:spAutoFit/>
          </a:bodyPr>
          <a:lstStyle/>
          <a:p>
            <a:pPr algn="ctr"/>
            <a:r>
              <a:rPr lang="en-US" sz="3200" dirty="0" smtClean="0">
                <a:latin typeface="+mn-lt"/>
              </a:rPr>
              <a:t>Water, the liquid of life,</a:t>
            </a:r>
            <a:br>
              <a:rPr lang="en-US" sz="3200" dirty="0" smtClean="0">
                <a:latin typeface="+mn-lt"/>
              </a:rPr>
            </a:br>
            <a:r>
              <a:rPr lang="en-US" sz="3200" dirty="0" smtClean="0">
                <a:latin typeface="+mn-lt"/>
              </a:rPr>
              <a:t>is a medium in which</a:t>
            </a:r>
            <a:br>
              <a:rPr lang="en-US" sz="3200" dirty="0" smtClean="0">
                <a:latin typeface="+mn-lt"/>
              </a:rPr>
            </a:br>
            <a:r>
              <a:rPr lang="en-US" sz="3200" dirty="0" smtClean="0">
                <a:latin typeface="+mn-lt"/>
              </a:rPr>
              <a:t>metabolism takes place.</a:t>
            </a:r>
            <a:endParaRPr lang="en-US" sz="3200" dirty="0">
              <a:latin typeface="+mn-lt"/>
            </a:endParaRPr>
          </a:p>
        </p:txBody>
      </p:sp>
      <p:sp>
        <p:nvSpPr>
          <p:cNvPr id="7" name="Title 1"/>
          <p:cNvSpPr>
            <a:spLocks noGrp="1"/>
          </p:cNvSpPr>
          <p:nvPr>
            <p:ph type="title"/>
          </p:nvPr>
        </p:nvSpPr>
        <p:spPr>
          <a:xfrm>
            <a:off x="5334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pic>
        <p:nvPicPr>
          <p:cNvPr id="8" name="Picture 7"/>
          <p:cNvPicPr>
            <a:picLocks noChangeAspect="1"/>
          </p:cNvPicPr>
          <p:nvPr/>
        </p:nvPicPr>
        <p:blipFill>
          <a:blip r:embed="rId4" cstate="print"/>
          <a:stretch>
            <a:fillRect/>
          </a:stretch>
        </p:blipFill>
        <p:spPr>
          <a:xfrm>
            <a:off x="4572000" y="2790984"/>
            <a:ext cx="4749800" cy="406701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6" name="Content Placeholder 2"/>
          <p:cNvSpPr txBox="1">
            <a:spLocks/>
          </p:cNvSpPr>
          <p:nvPr/>
        </p:nvSpPr>
        <p:spPr bwMode="auto">
          <a:xfrm>
            <a:off x="381000" y="2133600"/>
            <a:ext cx="83820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n-US" sz="3200" dirty="0" smtClean="0">
                <a:latin typeface="+mn-lt"/>
              </a:rPr>
              <a:t>“In health and in sickness, pure water is one of heaven's choicest blessings. Its proper use promotes health. It is the beverage which God provided to quench the thirst of animals and man. Drunk freely, it helps to supply the necessities of the system and assists nature to resist disease.”</a:t>
            </a:r>
          </a:p>
          <a:p>
            <a:pPr lvl="0" algn="r">
              <a:spcBef>
                <a:spcPct val="20000"/>
              </a:spcBef>
            </a:pPr>
            <a:r>
              <a:rPr kumimoji="0" lang="en-US" sz="3200" b="0" i="0" u="none" strike="noStrike" kern="1200" cap="none" spc="0" normalizeH="0" baseline="0" noProof="0" dirty="0" smtClean="0">
                <a:ln>
                  <a:noFill/>
                </a:ln>
                <a:solidFill>
                  <a:schemeClr val="tx1"/>
                </a:solidFill>
                <a:effectLst/>
                <a:uLnTx/>
                <a:uFillTx/>
                <a:latin typeface="+mn-lt"/>
              </a:rPr>
              <a:t>Ellen G. White, </a:t>
            </a:r>
            <a:r>
              <a:rPr kumimoji="0" lang="en-US" sz="3200" b="0" i="1" u="none" strike="noStrike" kern="1200" cap="none" spc="0" normalizeH="0" baseline="0" noProof="0" dirty="0" smtClean="0">
                <a:ln>
                  <a:noFill/>
                </a:ln>
                <a:solidFill>
                  <a:schemeClr val="tx1"/>
                </a:solidFill>
                <a:effectLst/>
                <a:uLnTx/>
                <a:uFillTx/>
                <a:latin typeface="+mn-lt"/>
              </a:rPr>
              <a:t>The </a:t>
            </a:r>
            <a:r>
              <a:rPr lang="en-US" sz="3200" i="1" dirty="0" smtClean="0">
                <a:latin typeface="+mn-lt"/>
              </a:rPr>
              <a:t>Ministry of </a:t>
            </a:r>
            <a:r>
              <a:rPr kumimoji="0" lang="en-US" sz="3200" b="0" i="1" u="none" strike="noStrike" kern="1200" cap="none" spc="0" normalizeH="0" noProof="0" dirty="0" smtClean="0">
                <a:ln>
                  <a:noFill/>
                </a:ln>
                <a:solidFill>
                  <a:schemeClr val="tx1"/>
                </a:solidFill>
                <a:effectLst/>
                <a:uLnTx/>
                <a:uFillTx/>
                <a:latin typeface="+mn-lt"/>
              </a:rPr>
              <a:t>Healing,</a:t>
            </a:r>
            <a:r>
              <a:rPr kumimoji="0" lang="en-US" sz="3200" b="0" i="0" u="none" strike="noStrike" kern="1200" cap="none" spc="0" normalizeH="0" baseline="0" noProof="0" dirty="0" smtClean="0">
                <a:ln>
                  <a:noFill/>
                </a:ln>
                <a:solidFill>
                  <a:schemeClr val="tx1"/>
                </a:solidFill>
                <a:effectLst/>
                <a:uLnTx/>
                <a:uFillTx/>
                <a:latin typeface="+mn-lt"/>
              </a:rPr>
              <a:t> p. 125.</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5334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572000" y="3706825"/>
            <a:ext cx="4724400" cy="3151175"/>
          </a:xfrm>
          <a:prstGeom prst="rect">
            <a:avLst/>
          </a:prstGeom>
        </p:spPr>
      </p:pic>
      <p:sp>
        <p:nvSpPr>
          <p:cNvPr id="4" name="Content Placeholder 3"/>
          <p:cNvSpPr>
            <a:spLocks noGrp="1"/>
          </p:cNvSpPr>
          <p:nvPr>
            <p:ph idx="1"/>
          </p:nvPr>
        </p:nvSpPr>
        <p:spPr>
          <a:xfrm>
            <a:off x="990600" y="2362200"/>
            <a:ext cx="4267200" cy="2773363"/>
          </a:xfrm>
        </p:spPr>
        <p:txBody>
          <a:bodyPr/>
          <a:lstStyle/>
          <a:p>
            <a:pPr marL="0" indent="0">
              <a:lnSpc>
                <a:spcPct val="110000"/>
              </a:lnSpc>
              <a:buNone/>
            </a:pPr>
            <a:r>
              <a:rPr lang="en-US" dirty="0"/>
              <a:t>Frequent hand washing may reduce transmission of many infectious agents from person to person.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6" name="Content Placeholder 2"/>
          <p:cNvSpPr txBox="1">
            <a:spLocks/>
          </p:cNvSpPr>
          <p:nvPr/>
        </p:nvSpPr>
        <p:spPr bwMode="auto">
          <a:xfrm>
            <a:off x="457200" y="21336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ct val="20000"/>
              </a:spcBef>
            </a:pPr>
            <a:r>
              <a:rPr lang="en-US" sz="3200" dirty="0" smtClean="0">
                <a:latin typeface="+mn-lt"/>
              </a:rPr>
              <a:t>“The external application of water is one of the easiest and most satisfactory ways of regulating the circulation of the blood....But many have never learned by experience the beneficial effects of the proper use of water. All should become intelligent in its use </a:t>
            </a:r>
            <a:br>
              <a:rPr lang="en-US" sz="3200" dirty="0" smtClean="0">
                <a:latin typeface="+mn-lt"/>
              </a:rPr>
            </a:br>
            <a:r>
              <a:rPr lang="en-US" sz="3200" dirty="0" smtClean="0">
                <a:latin typeface="+mn-lt"/>
              </a:rPr>
              <a:t>in simple home treatments.”</a:t>
            </a:r>
          </a:p>
          <a:p>
            <a:pPr lvl="0" algn="r">
              <a:spcBef>
                <a:spcPct val="20000"/>
              </a:spcBef>
            </a:pPr>
            <a:r>
              <a:rPr kumimoji="0" lang="en-US" sz="3200" b="0" i="0" u="none" strike="noStrike" kern="1200" cap="none" spc="0" normalizeH="0" baseline="0" noProof="0" dirty="0" smtClean="0">
                <a:ln>
                  <a:noFill/>
                </a:ln>
                <a:solidFill>
                  <a:schemeClr val="tx1"/>
                </a:solidFill>
                <a:effectLst/>
                <a:uLnTx/>
                <a:uFillTx/>
                <a:latin typeface="+mn-lt"/>
              </a:rPr>
              <a:t>Ellen G. White, </a:t>
            </a:r>
            <a:r>
              <a:rPr kumimoji="0" lang="en-US" sz="3200" b="0" i="1" u="none" strike="noStrike" kern="1200" cap="none" spc="0" normalizeH="0" baseline="0" noProof="0" dirty="0" smtClean="0">
                <a:ln>
                  <a:noFill/>
                </a:ln>
                <a:solidFill>
                  <a:schemeClr val="tx1"/>
                </a:solidFill>
                <a:effectLst/>
                <a:uLnTx/>
                <a:uFillTx/>
                <a:latin typeface="+mn-lt"/>
              </a:rPr>
              <a:t>The </a:t>
            </a:r>
            <a:r>
              <a:rPr lang="en-US" sz="3200" i="1" dirty="0" smtClean="0">
                <a:latin typeface="+mn-lt"/>
              </a:rPr>
              <a:t>Ministry of </a:t>
            </a:r>
            <a:r>
              <a:rPr kumimoji="0" lang="en-US" sz="3200" b="0" i="1" u="none" strike="noStrike" kern="1200" cap="none" spc="0" normalizeH="0" noProof="0" dirty="0" smtClean="0">
                <a:ln>
                  <a:noFill/>
                </a:ln>
                <a:solidFill>
                  <a:schemeClr val="tx1"/>
                </a:solidFill>
                <a:effectLst/>
                <a:uLnTx/>
                <a:uFillTx/>
                <a:latin typeface="+mn-lt"/>
              </a:rPr>
              <a:t>Healing,</a:t>
            </a:r>
            <a:r>
              <a:rPr kumimoji="0" lang="en-US" sz="3200" b="0" i="0" u="none" strike="noStrike" kern="1200" cap="none" spc="0" normalizeH="0" baseline="0" noProof="0" dirty="0" smtClean="0">
                <a:ln>
                  <a:noFill/>
                </a:ln>
                <a:solidFill>
                  <a:schemeClr val="tx1"/>
                </a:solidFill>
                <a:effectLst/>
                <a:uLnTx/>
                <a:uFillTx/>
                <a:latin typeface="+mn-lt"/>
              </a:rPr>
              <a:t> p. 156</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3" name="Content Placeholder 2"/>
          <p:cNvSpPr>
            <a:spLocks noGrp="1"/>
          </p:cNvSpPr>
          <p:nvPr>
            <p:ph idx="1"/>
          </p:nvPr>
        </p:nvSpPr>
        <p:spPr>
          <a:xfrm>
            <a:off x="838200" y="21336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E</a:t>
            </a:r>
            <a:r>
              <a:rPr lang="en-US" b="1" dirty="0" smtClean="0">
                <a:solidFill>
                  <a:srgbClr val="008000"/>
                </a:solidFill>
              </a:rPr>
              <a:t> is for celebrating the ENVIRONMENT </a:t>
            </a:r>
            <a:endParaRPr lang="en-US" dirty="0" smtClean="0">
              <a:solidFill>
                <a:srgbClr val="008000"/>
              </a:solidFill>
            </a:endParaRPr>
          </a:p>
        </p:txBody>
      </p:sp>
      <p:sp>
        <p:nvSpPr>
          <p:cNvPr id="5" name="Rectangle 4"/>
          <p:cNvSpPr/>
          <p:nvPr/>
        </p:nvSpPr>
        <p:spPr>
          <a:xfrm>
            <a:off x="914400" y="3048000"/>
            <a:ext cx="4648200" cy="2554545"/>
          </a:xfrm>
          <a:prstGeom prst="rect">
            <a:avLst/>
          </a:prstGeom>
        </p:spPr>
        <p:txBody>
          <a:bodyPr wrap="square">
            <a:spAutoFit/>
          </a:bodyPr>
          <a:lstStyle/>
          <a:p>
            <a:r>
              <a:rPr lang="en-US" sz="3200" dirty="0" smtClean="0">
                <a:latin typeface="+mn-lt"/>
              </a:rPr>
              <a:t>Elements of our environment include climate, atmosphere, water, soil, vegetation and sunshine.</a:t>
            </a:r>
            <a:endParaRPr lang="en-US" sz="3200" dirty="0">
              <a:latin typeface="+mn-lt"/>
            </a:endParaRPr>
          </a:p>
        </p:txBody>
      </p:sp>
      <p:pic>
        <p:nvPicPr>
          <p:cNvPr id="4" name="Picture 3"/>
          <p:cNvPicPr>
            <a:picLocks noChangeAspect="1"/>
          </p:cNvPicPr>
          <p:nvPr/>
        </p:nvPicPr>
        <p:blipFill>
          <a:blip r:embed="rId4" cstate="print"/>
          <a:stretch>
            <a:fillRect/>
          </a:stretch>
        </p:blipFill>
        <p:spPr>
          <a:xfrm>
            <a:off x="6075660" y="3276600"/>
            <a:ext cx="3220740" cy="363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3" name="Content Placeholder 2"/>
          <p:cNvSpPr>
            <a:spLocks noGrp="1"/>
          </p:cNvSpPr>
          <p:nvPr>
            <p:ph idx="1"/>
          </p:nvPr>
        </p:nvSpPr>
        <p:spPr>
          <a:xfrm>
            <a:off x="609600" y="20574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B</a:t>
            </a:r>
            <a:r>
              <a:rPr lang="en-US" b="1" dirty="0" smtClean="0">
                <a:solidFill>
                  <a:srgbClr val="008000"/>
                </a:solidFill>
              </a:rPr>
              <a:t> is for celebrating </a:t>
            </a:r>
            <a:r>
              <a:rPr lang="en-US" sz="4000" b="1" dirty="0" smtClean="0">
                <a:solidFill>
                  <a:srgbClr val="008000"/>
                </a:solidFill>
              </a:rPr>
              <a:t>BELIEF</a:t>
            </a:r>
            <a:endParaRPr lang="en-US" sz="4000" dirty="0" smtClean="0">
              <a:solidFill>
                <a:srgbClr val="008000"/>
              </a:solidFill>
            </a:endParaRPr>
          </a:p>
        </p:txBody>
      </p:sp>
      <p:sp>
        <p:nvSpPr>
          <p:cNvPr id="6" name="Content Placeholder 2"/>
          <p:cNvSpPr txBox="1">
            <a:spLocks/>
          </p:cNvSpPr>
          <p:nvPr/>
        </p:nvSpPr>
        <p:spPr bwMode="auto">
          <a:xfrm>
            <a:off x="685800" y="2895600"/>
            <a:ext cx="5029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20000"/>
              </a:lnSpc>
              <a:buFont typeface="Arial"/>
              <a:buChar char="•"/>
              <a:tabLst>
                <a:tab pos="457200" algn="l"/>
              </a:tabLst>
            </a:pPr>
            <a:r>
              <a:rPr lang="en-US" sz="3200" b="1" dirty="0" err="1" smtClean="0">
                <a:latin typeface="+mn-lt"/>
              </a:rPr>
              <a:t>Petitional</a:t>
            </a:r>
            <a:r>
              <a:rPr lang="en-US" sz="3200" b="1" dirty="0" smtClean="0">
                <a:latin typeface="+mn-lt"/>
              </a:rPr>
              <a:t> </a:t>
            </a:r>
            <a:r>
              <a:rPr lang="en-US" sz="3200" dirty="0" smtClean="0">
                <a:latin typeface="+mn-lt"/>
              </a:rPr>
              <a:t>prayer</a:t>
            </a:r>
          </a:p>
          <a:p>
            <a:pPr marL="457200" indent="-457200">
              <a:lnSpc>
                <a:spcPct val="120000"/>
              </a:lnSpc>
              <a:buFont typeface="Arial"/>
              <a:buChar char="•"/>
              <a:tabLst>
                <a:tab pos="457200" algn="l"/>
              </a:tabLst>
            </a:pPr>
            <a:r>
              <a:rPr lang="en-US" sz="3200" b="1" dirty="0" smtClean="0">
                <a:latin typeface="+mn-lt"/>
              </a:rPr>
              <a:t>Ritual</a:t>
            </a:r>
            <a:r>
              <a:rPr lang="en-US" sz="3200" dirty="0" smtClean="0">
                <a:latin typeface="+mn-lt"/>
              </a:rPr>
              <a:t> prayer</a:t>
            </a:r>
          </a:p>
          <a:p>
            <a:pPr marL="457200" indent="-457200">
              <a:lnSpc>
                <a:spcPct val="120000"/>
              </a:lnSpc>
              <a:buFont typeface="Arial"/>
              <a:buChar char="•"/>
              <a:tabLst>
                <a:tab pos="457200" algn="l"/>
              </a:tabLst>
            </a:pPr>
            <a:r>
              <a:rPr lang="en-US" sz="3200" b="1" dirty="0" smtClean="0">
                <a:latin typeface="+mn-lt"/>
              </a:rPr>
              <a:t>Meditative</a:t>
            </a:r>
            <a:r>
              <a:rPr lang="en-US" sz="3200" dirty="0" smtClean="0">
                <a:latin typeface="+mn-lt"/>
              </a:rPr>
              <a:t> prayer</a:t>
            </a:r>
          </a:p>
          <a:p>
            <a:pPr marL="457200" indent="-457200">
              <a:lnSpc>
                <a:spcPct val="120000"/>
              </a:lnSpc>
              <a:buFont typeface="Arial"/>
              <a:buChar char="•"/>
              <a:tabLst>
                <a:tab pos="457200" algn="l"/>
              </a:tabLst>
            </a:pPr>
            <a:r>
              <a:rPr lang="en-US" sz="3200" b="1" dirty="0" smtClean="0">
                <a:latin typeface="+mn-lt"/>
              </a:rPr>
              <a:t>Colloquial</a:t>
            </a:r>
            <a:r>
              <a:rPr lang="en-US" sz="3200" dirty="0" smtClean="0">
                <a:latin typeface="+mn-lt"/>
              </a:rPr>
              <a:t> prayer</a:t>
            </a:r>
            <a:endParaRPr kumimoji="0" lang="en-US" sz="3200" b="0" i="0" u="none" strike="noStrike" kern="1200" cap="none" spc="0" normalizeH="0" baseline="0" noProof="0" dirty="0">
              <a:ln>
                <a:noFill/>
              </a:ln>
              <a:solidFill>
                <a:schemeClr val="tx1"/>
              </a:solidFill>
              <a:effectLst/>
              <a:uLnTx/>
              <a:uFillTx/>
              <a:latin typeface="+mn-lt"/>
            </a:endParaRPr>
          </a:p>
        </p:txBody>
      </p:sp>
      <p:pic>
        <p:nvPicPr>
          <p:cNvPr id="4" name="Picture 3"/>
          <p:cNvPicPr>
            <a:picLocks noChangeAspect="1"/>
          </p:cNvPicPr>
          <p:nvPr/>
        </p:nvPicPr>
        <p:blipFill>
          <a:blip r:embed="rId4" cstate="print"/>
          <a:stretch>
            <a:fillRect/>
          </a:stretch>
        </p:blipFill>
        <p:spPr>
          <a:xfrm>
            <a:off x="5448300" y="3314700"/>
            <a:ext cx="3848100" cy="36195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6" name="Content Placeholder 2"/>
          <p:cNvSpPr txBox="1">
            <a:spLocks/>
          </p:cNvSpPr>
          <p:nvPr/>
        </p:nvSpPr>
        <p:spPr bwMode="auto">
          <a:xfrm>
            <a:off x="457200" y="2514600"/>
            <a:ext cx="8229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lnSpc>
                <a:spcPct val="110000"/>
              </a:lnSpc>
              <a:spcBef>
                <a:spcPts val="0"/>
              </a:spcBef>
              <a:spcAft>
                <a:spcPts val="1800"/>
              </a:spcAft>
            </a:pPr>
            <a:r>
              <a:rPr lang="en-US" sz="3200" b="1" dirty="0" smtClean="0">
                <a:solidFill>
                  <a:srgbClr val="660066"/>
                </a:solidFill>
                <a:latin typeface="+mn-lt"/>
              </a:rPr>
              <a:t>“Sickness of the mind prevails everywhere. </a:t>
            </a:r>
            <a:r>
              <a:rPr lang="en-US" sz="3200" dirty="0" smtClean="0">
                <a:latin typeface="+mn-lt"/>
              </a:rPr>
              <a:t>Nine-tenths of the diseases from which man suffers have their foundation here.”</a:t>
            </a:r>
          </a:p>
          <a:p>
            <a:pPr lvl="0" algn="ctr">
              <a:lnSpc>
                <a:spcPct val="110000"/>
              </a:lnSpc>
              <a:spcBef>
                <a:spcPts val="0"/>
              </a:spcBef>
              <a:spcAft>
                <a:spcPts val="1800"/>
              </a:spcAft>
            </a:pPr>
            <a:r>
              <a:rPr kumimoji="0" lang="en-US" sz="2800" b="0" i="1" u="none" strike="noStrike" kern="1200" cap="none" spc="0" normalizeH="0" baseline="0" noProof="0" dirty="0" smtClean="0">
                <a:ln>
                  <a:noFill/>
                </a:ln>
                <a:solidFill>
                  <a:schemeClr val="tx1"/>
                </a:solidFill>
                <a:effectLst/>
                <a:uLnTx/>
                <a:uFillTx/>
                <a:latin typeface="+mn-lt"/>
              </a:rPr>
              <a:t>Testimonies to the Church,</a:t>
            </a:r>
            <a:r>
              <a:rPr kumimoji="0" lang="en-US" sz="2800" b="0" i="1" u="none" strike="noStrike" kern="1200" cap="none" spc="0" normalizeH="0" noProof="0" dirty="0" smtClean="0">
                <a:ln>
                  <a:noFill/>
                </a:ln>
                <a:solidFill>
                  <a:schemeClr val="tx1"/>
                </a:solidFill>
                <a:effectLst/>
                <a:uLnTx/>
                <a:uFillTx/>
                <a:latin typeface="+mn-lt"/>
              </a:rPr>
              <a:t> Vol. 5,</a:t>
            </a:r>
            <a:r>
              <a:rPr kumimoji="0" lang="en-US" sz="2800" b="0" i="0" u="none" strike="noStrike" kern="1200" cap="none" spc="0" normalizeH="0" baseline="0" noProof="0" dirty="0" smtClean="0">
                <a:ln>
                  <a:noFill/>
                </a:ln>
                <a:solidFill>
                  <a:schemeClr val="tx1"/>
                </a:solidFill>
                <a:effectLst/>
                <a:uLnTx/>
                <a:uFillTx/>
                <a:latin typeface="+mn-lt"/>
              </a:rPr>
              <a:t> p. 444</a:t>
            </a:r>
          </a:p>
          <a:p>
            <a:pPr marL="342900" marR="0" lvl="0" indent="-342900" algn="l" defTabSz="914400" rtl="0" eaLnBrk="1" fontAlgn="base" latinLnBrk="0" hangingPunct="1">
              <a:lnSpc>
                <a:spcPct val="11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8382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R</a:t>
            </a:r>
            <a:r>
              <a:rPr lang="en-US" b="1" dirty="0" smtClean="0">
                <a:solidFill>
                  <a:srgbClr val="008000"/>
                </a:solidFill>
              </a:rPr>
              <a:t> is for celebrating </a:t>
            </a:r>
            <a:r>
              <a:rPr lang="en-US" sz="4000" b="1" dirty="0" smtClean="0">
                <a:solidFill>
                  <a:srgbClr val="008000"/>
                </a:solidFill>
              </a:rPr>
              <a:t>REST</a:t>
            </a:r>
            <a:endParaRPr lang="en-US" sz="4000" dirty="0" smtClean="0">
              <a:solidFill>
                <a:srgbClr val="008000"/>
              </a:solidFill>
            </a:endParaRPr>
          </a:p>
        </p:txBody>
      </p:sp>
      <p:sp>
        <p:nvSpPr>
          <p:cNvPr id="6" name="Content Placeholder 2"/>
          <p:cNvSpPr txBox="1">
            <a:spLocks/>
          </p:cNvSpPr>
          <p:nvPr/>
        </p:nvSpPr>
        <p:spPr bwMode="auto">
          <a:xfrm>
            <a:off x="533400" y="3200400"/>
            <a:ext cx="47244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n-US" sz="3200" dirty="0" smtClean="0">
                <a:latin typeface="+mn-lt"/>
              </a:rPr>
              <a:t>“Early to bed, early to rise, makes a man healthy, wealthy, and wise.”</a:t>
            </a: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4343400" y="3395370"/>
            <a:ext cx="4953000" cy="349305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615900" y="3886200"/>
            <a:ext cx="3718599" cy="2971800"/>
          </a:xfrm>
          <a:prstGeom prst="rect">
            <a:avLst/>
          </a:prstGeom>
        </p:spPr>
      </p:pic>
      <p:sp>
        <p:nvSpPr>
          <p:cNvPr id="6" name="Content Placeholder 2"/>
          <p:cNvSpPr txBox="1">
            <a:spLocks/>
          </p:cNvSpPr>
          <p:nvPr/>
        </p:nvSpPr>
        <p:spPr bwMode="auto">
          <a:xfrm>
            <a:off x="533400" y="2133600"/>
            <a:ext cx="54864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n-US" sz="3200" dirty="0" smtClean="0">
                <a:latin typeface="+mn-lt"/>
              </a:rPr>
              <a:t>“Remember the Sabbath day, to keep it holy. Six days you shall labor and do all your work, but the seventh day is the Sabbath of the Lord your God. In it you shall do no work.”</a:t>
            </a:r>
          </a:p>
          <a:p>
            <a:pPr lvl="0">
              <a:spcBef>
                <a:spcPts val="0"/>
              </a:spcBef>
              <a:spcAft>
                <a:spcPts val="1800"/>
              </a:spcAft>
              <a:tabLst>
                <a:tab pos="4114800" algn="l"/>
              </a:tabLst>
            </a:pPr>
            <a:r>
              <a:rPr lang="en-US" sz="3200" dirty="0" smtClean="0">
                <a:latin typeface="+mn-lt"/>
              </a:rPr>
              <a:t>Exodus 20:8-10</a:t>
            </a:r>
            <a:endParaRPr kumimoji="0" lang="en-US" sz="32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9[1].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6215" y="0"/>
            <a:ext cx="9190215" cy="6858000"/>
          </a:xfrm>
          <a:prstGeom prst="rect">
            <a:avLst/>
          </a:prstGeom>
        </p:spPr>
      </p:pic>
      <p:sp>
        <p:nvSpPr>
          <p:cNvPr id="2050" name="Title 1"/>
          <p:cNvSpPr>
            <a:spLocks noGrp="1"/>
          </p:cNvSpPr>
          <p:nvPr>
            <p:ph type="ctrTitle"/>
          </p:nvPr>
        </p:nvSpPr>
        <p:spPr>
          <a:xfrm>
            <a:off x="762000" y="3429000"/>
            <a:ext cx="7772400" cy="1470025"/>
          </a:xfrm>
          <a:effectLst>
            <a:outerShdw blurRad="50800" dist="38100" dir="10800000" algn="r" rotWithShape="0">
              <a:prstClr val="black">
                <a:alpha val="40000"/>
              </a:prstClr>
            </a:outerShdw>
          </a:effectLst>
        </p:spPr>
        <p:txBody>
          <a:bodyPr/>
          <a:lstStyle/>
          <a:p>
            <a:r>
              <a:rPr lang="en-US" dirty="0" smtClean="0">
                <a:solidFill>
                  <a:schemeClr val="bg1"/>
                </a:solidFill>
                <a:latin typeface="Book Antiqua"/>
                <a:cs typeface="Book Antiqua"/>
              </a:rPr>
              <a:t>Living the Abundant Life:</a:t>
            </a:r>
            <a:br>
              <a:rPr lang="en-US" dirty="0" smtClean="0">
                <a:solidFill>
                  <a:schemeClr val="bg1"/>
                </a:solidFill>
                <a:latin typeface="Book Antiqua"/>
                <a:cs typeface="Book Antiqua"/>
              </a:rPr>
            </a:br>
            <a:r>
              <a:rPr lang="en-US" dirty="0" smtClean="0">
                <a:solidFill>
                  <a:schemeClr val="bg1"/>
                </a:solidFill>
                <a:latin typeface="Book Antiqua"/>
                <a:cs typeface="Book Antiqua"/>
              </a:rPr>
              <a:t>God’s Healing Way</a:t>
            </a:r>
          </a:p>
        </p:txBody>
      </p:sp>
      <p:sp>
        <p:nvSpPr>
          <p:cNvPr id="3" name="Title 1"/>
          <p:cNvSpPr txBox="1">
            <a:spLocks/>
          </p:cNvSpPr>
          <p:nvPr/>
        </p:nvSpPr>
        <p:spPr bwMode="auto">
          <a:xfrm>
            <a:off x="228600" y="4343400"/>
            <a:ext cx="8686800" cy="2209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1600" b="0" i="0" u="none" strike="noStrike" kern="1200" cap="none" spc="0" normalizeH="0" baseline="0" noProof="0" dirty="0" smtClean="0">
                <a:ln>
                  <a:noFill/>
                </a:ln>
                <a:solidFill>
                  <a:schemeClr val="tx1"/>
                </a:solidFill>
                <a:effectLst/>
                <a:uLnTx/>
                <a:uFillTx/>
                <a:latin typeface="Book Antiqua"/>
                <a:ea typeface="+mj-ea"/>
                <a:cs typeface="Book Antiqua"/>
              </a:rPr>
              <a:t>Written by</a:t>
            </a:r>
            <a:endParaRPr lang="en-US" sz="1600" dirty="0" smtClean="0">
              <a:latin typeface="Book Antiqua"/>
              <a:ea typeface="+mj-ea"/>
              <a:cs typeface="Book Antiqua"/>
            </a:endParaRPr>
          </a:p>
          <a:p>
            <a:pPr algn="ctr"/>
            <a:r>
              <a:rPr lang="en-US" sz="1600" dirty="0" smtClean="0">
                <a:latin typeface="Book Antiqua"/>
                <a:cs typeface="Book Antiqua"/>
              </a:rPr>
              <a:t>Kathleen Kiem Hoa Oey Kuntaraf, MD, MPH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5334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A</a:t>
            </a:r>
            <a:r>
              <a:rPr lang="en-US" b="1" dirty="0" smtClean="0">
                <a:solidFill>
                  <a:srgbClr val="008000"/>
                </a:solidFill>
              </a:rPr>
              <a:t> is for celebrating </a:t>
            </a:r>
            <a:r>
              <a:rPr lang="en-US" sz="4000" b="1" dirty="0" smtClean="0">
                <a:solidFill>
                  <a:srgbClr val="008000"/>
                </a:solidFill>
              </a:rPr>
              <a:t>AIR</a:t>
            </a:r>
            <a:endParaRPr lang="en-US" sz="4000" dirty="0" smtClean="0">
              <a:solidFill>
                <a:srgbClr val="008000"/>
              </a:solidFill>
            </a:endParaRPr>
          </a:p>
        </p:txBody>
      </p:sp>
      <p:pic>
        <p:nvPicPr>
          <p:cNvPr id="7" name="Picture 6"/>
          <p:cNvPicPr>
            <a:picLocks noChangeAspect="1"/>
          </p:cNvPicPr>
          <p:nvPr/>
        </p:nvPicPr>
        <p:blipFill>
          <a:blip r:embed="rId4" cstate="print"/>
          <a:stretch>
            <a:fillRect/>
          </a:stretch>
        </p:blipFill>
        <p:spPr>
          <a:xfrm>
            <a:off x="5486400" y="4572000"/>
            <a:ext cx="3810000" cy="2286000"/>
          </a:xfrm>
          <a:prstGeom prst="rect">
            <a:avLst/>
          </a:prstGeom>
          <a:ln>
            <a:noFill/>
          </a:ln>
          <a:effectLst>
            <a:softEdge rad="112500"/>
          </a:effectLst>
        </p:spPr>
      </p:pic>
      <p:sp>
        <p:nvSpPr>
          <p:cNvPr id="6" name="Content Placeholder 2"/>
          <p:cNvSpPr txBox="1">
            <a:spLocks/>
          </p:cNvSpPr>
          <p:nvPr/>
        </p:nvSpPr>
        <p:spPr bwMode="auto">
          <a:xfrm>
            <a:off x="381000" y="2895600"/>
            <a:ext cx="5715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n-US" sz="3200" dirty="0" smtClean="0">
                <a:latin typeface="+mj-lt"/>
              </a:rPr>
              <a:t>When </a:t>
            </a:r>
            <a:r>
              <a:rPr lang="en-US" sz="3200" dirty="0">
                <a:latin typeface="+mj-lt"/>
              </a:rPr>
              <a:t>we exercise outdoors, we are enjoying three prescriptions all at one time—getting exercise, absorbing vitamin D from the sunshine, and benefitting from the oxygen provided by the green trees. </a:t>
            </a:r>
            <a:endParaRPr kumimoji="0" lang="en-US" sz="3200" i="0" u="none" strike="noStrike" kern="1200" cap="none" spc="0" normalizeH="0" baseline="0" noProof="0" dirty="0">
              <a:ln>
                <a:noFill/>
              </a:ln>
              <a:solidFill>
                <a:schemeClr val="tx1"/>
              </a:solidFill>
              <a:effectLst/>
              <a:uLnTx/>
              <a:uFillTx/>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609600" y="20574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T</a:t>
            </a:r>
            <a:r>
              <a:rPr lang="en-US" b="1" dirty="0" smtClean="0">
                <a:solidFill>
                  <a:srgbClr val="008000"/>
                </a:solidFill>
              </a:rPr>
              <a:t> is for celebrating </a:t>
            </a:r>
            <a:r>
              <a:rPr lang="en-US" sz="4000" b="1" dirty="0" smtClean="0">
                <a:solidFill>
                  <a:srgbClr val="008000"/>
                </a:solidFill>
              </a:rPr>
              <a:t>TEMPERANCE</a:t>
            </a:r>
            <a:endParaRPr lang="en-US" sz="4000" dirty="0" smtClean="0">
              <a:solidFill>
                <a:srgbClr val="008000"/>
              </a:solidFill>
            </a:endParaRPr>
          </a:p>
        </p:txBody>
      </p:sp>
      <p:sp>
        <p:nvSpPr>
          <p:cNvPr id="5" name="Content Placeholder 2"/>
          <p:cNvSpPr txBox="1">
            <a:spLocks/>
          </p:cNvSpPr>
          <p:nvPr/>
        </p:nvSpPr>
        <p:spPr bwMode="auto">
          <a:xfrm>
            <a:off x="457200" y="3048000"/>
            <a:ext cx="82296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n-US" sz="3200" dirty="0" smtClean="0">
                <a:latin typeface="+mn-lt"/>
              </a:rPr>
              <a:t>“True temperance teaches us to dispense entirely with everything hurtful and to use judiciously that which is healthful.”</a:t>
            </a:r>
          </a:p>
          <a:p>
            <a:pPr lvl="0" algn="ctr">
              <a:spcBef>
                <a:spcPct val="20000"/>
              </a:spcBef>
            </a:pPr>
            <a:r>
              <a:rPr kumimoji="0" lang="en-US" sz="2800" b="0" i="0" u="none" strike="noStrike" kern="1200" cap="none" spc="0" normalizeH="0" baseline="0" noProof="0" dirty="0" smtClean="0">
                <a:ln>
                  <a:noFill/>
                </a:ln>
                <a:solidFill>
                  <a:schemeClr val="tx1"/>
                </a:solidFill>
                <a:effectLst/>
                <a:uLnTx/>
                <a:uFillTx/>
                <a:latin typeface="+mn-lt"/>
              </a:rPr>
              <a:t>Ellen G. White, </a:t>
            </a:r>
            <a:r>
              <a:rPr kumimoji="0" lang="en-US" sz="2800" b="0" i="1" u="none" strike="noStrike" kern="1200" cap="none" spc="0" normalizeH="0" baseline="0" noProof="0" dirty="0" smtClean="0">
                <a:ln>
                  <a:noFill/>
                </a:ln>
                <a:solidFill>
                  <a:schemeClr val="tx1"/>
                </a:solidFill>
                <a:effectLst/>
                <a:uLnTx/>
                <a:uFillTx/>
                <a:latin typeface="+mn-lt"/>
              </a:rPr>
              <a:t>Patriarchs and Prophets</a:t>
            </a:r>
            <a:r>
              <a:rPr kumimoji="0" lang="en-US" sz="2800" b="0" i="1" u="none" strike="noStrike" kern="1200" cap="none" spc="0" normalizeH="0" noProof="0" dirty="0" smtClean="0">
                <a:ln>
                  <a:noFill/>
                </a:ln>
                <a:solidFill>
                  <a:schemeClr val="tx1"/>
                </a:solidFill>
                <a:effectLst/>
                <a:uLnTx/>
                <a:uFillTx/>
                <a:latin typeface="+mn-lt"/>
              </a:rPr>
              <a:t>,</a:t>
            </a:r>
            <a:r>
              <a:rPr kumimoji="0" lang="en-US" sz="2800" b="0" i="0" u="none" strike="noStrike" kern="1200" cap="none" spc="0" normalizeH="0" baseline="0" noProof="0" dirty="0" smtClean="0">
                <a:ln>
                  <a:noFill/>
                </a:ln>
                <a:solidFill>
                  <a:schemeClr val="tx1"/>
                </a:solidFill>
                <a:effectLst/>
                <a:uLnTx/>
                <a:uFillTx/>
                <a:latin typeface="+mn-lt"/>
              </a:rPr>
              <a:t> p. 562</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3810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I</a:t>
            </a:r>
            <a:r>
              <a:rPr lang="en-US" b="1" dirty="0" smtClean="0">
                <a:solidFill>
                  <a:srgbClr val="008000"/>
                </a:solidFill>
              </a:rPr>
              <a:t> is for celebrating </a:t>
            </a:r>
            <a:r>
              <a:rPr lang="en-US" sz="4000" b="1" dirty="0" smtClean="0">
                <a:solidFill>
                  <a:srgbClr val="008000"/>
                </a:solidFill>
              </a:rPr>
              <a:t>INTEGRITY</a:t>
            </a:r>
            <a:endParaRPr lang="en-US" sz="4000" dirty="0" smtClean="0">
              <a:solidFill>
                <a:srgbClr val="008000"/>
              </a:solidFill>
            </a:endParaRPr>
          </a:p>
        </p:txBody>
      </p:sp>
      <p:sp>
        <p:nvSpPr>
          <p:cNvPr id="5" name="Content Placeholder 2"/>
          <p:cNvSpPr txBox="1">
            <a:spLocks/>
          </p:cNvSpPr>
          <p:nvPr/>
        </p:nvSpPr>
        <p:spPr bwMode="auto">
          <a:xfrm>
            <a:off x="152400" y="3124200"/>
            <a:ext cx="6248400"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spcBef>
                <a:spcPts val="0"/>
              </a:spcBef>
              <a:spcAft>
                <a:spcPts val="1800"/>
              </a:spcAft>
            </a:pPr>
            <a:r>
              <a:rPr lang="en-US" sz="3200" dirty="0" smtClean="0">
                <a:latin typeface="+mn-lt"/>
              </a:rPr>
              <a:t>“It is not safe to permit the least departure from the strictest integrity.”</a:t>
            </a:r>
          </a:p>
          <a:p>
            <a:pPr lvl="0" algn="ctr">
              <a:spcBef>
                <a:spcPts val="0"/>
              </a:spcBef>
            </a:pPr>
            <a:r>
              <a:rPr kumimoji="0" lang="en-US" sz="2800" b="0" i="0" u="none" strike="noStrike" kern="1200" cap="none" spc="0" normalizeH="0" baseline="0" noProof="0" dirty="0" smtClean="0">
                <a:ln>
                  <a:noFill/>
                </a:ln>
                <a:solidFill>
                  <a:schemeClr val="tx1"/>
                </a:solidFill>
                <a:effectLst/>
                <a:uLnTx/>
                <a:uFillTx/>
                <a:latin typeface="+mn-lt"/>
              </a:rPr>
              <a:t>Ellen G. White</a:t>
            </a:r>
            <a:r>
              <a:rPr lang="en-US" sz="2800" dirty="0" smtClean="0">
                <a:latin typeface="+mn-lt"/>
              </a:rPr>
              <a:t>,</a:t>
            </a:r>
          </a:p>
          <a:p>
            <a:pPr lvl="0" algn="ctr">
              <a:spcBef>
                <a:spcPts val="0"/>
              </a:spcBef>
            </a:pPr>
            <a:r>
              <a:rPr kumimoji="0" lang="en-US" sz="2400" b="0" i="1" u="none" strike="noStrike" kern="1200" cap="none" spc="0" normalizeH="0" baseline="0" noProof="0" dirty="0" smtClean="0">
                <a:ln>
                  <a:noFill/>
                </a:ln>
                <a:solidFill>
                  <a:schemeClr val="tx1"/>
                </a:solidFill>
                <a:effectLst/>
                <a:uLnTx/>
                <a:uFillTx/>
                <a:latin typeface="+mn-lt"/>
              </a:rPr>
              <a:t>Testimonies to the Church, Vol. 2</a:t>
            </a:r>
            <a:r>
              <a:rPr kumimoji="0" lang="en-US" sz="2400" b="0" i="1" u="none" strike="noStrike" kern="1200" cap="none" spc="0" normalizeH="0" noProof="0" dirty="0" smtClean="0">
                <a:ln>
                  <a:noFill/>
                </a:ln>
                <a:solidFill>
                  <a:schemeClr val="tx1"/>
                </a:solidFill>
                <a:effectLst/>
                <a:uLnTx/>
                <a:uFillTx/>
                <a:latin typeface="+mn-lt"/>
              </a:rPr>
              <a:t>,</a:t>
            </a:r>
            <a:r>
              <a:rPr kumimoji="0" lang="en-US" sz="2400" b="0" i="0" u="none" strike="noStrike" kern="1200" cap="none" spc="0" normalizeH="0" baseline="0" noProof="0" dirty="0" smtClean="0">
                <a:ln>
                  <a:noFill/>
                </a:ln>
                <a:solidFill>
                  <a:schemeClr val="tx1"/>
                </a:solidFill>
                <a:effectLst/>
                <a:uLnTx/>
                <a:uFillTx/>
                <a:latin typeface="+mn-lt"/>
              </a:rPr>
              <a:t> p. 306</a:t>
            </a:r>
          </a:p>
          <a:p>
            <a:pPr marL="342900" marR="0" lvl="0" indent="-342900" algn="ctr"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791200" y="4472732"/>
            <a:ext cx="3581400" cy="238526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O</a:t>
            </a:r>
            <a:r>
              <a:rPr lang="en-US" b="1" dirty="0" smtClean="0">
                <a:solidFill>
                  <a:srgbClr val="008000"/>
                </a:solidFill>
              </a:rPr>
              <a:t> is for celebrating </a:t>
            </a:r>
            <a:r>
              <a:rPr lang="en-US" sz="4000" b="1" dirty="0" smtClean="0">
                <a:solidFill>
                  <a:srgbClr val="008000"/>
                </a:solidFill>
              </a:rPr>
              <a:t>OPTIMISM</a:t>
            </a:r>
            <a:endParaRPr lang="en-US" sz="4000" dirty="0" smtClean="0">
              <a:solidFill>
                <a:srgbClr val="008000"/>
              </a:solidFill>
            </a:endParaRPr>
          </a:p>
        </p:txBody>
      </p:sp>
      <p:sp>
        <p:nvSpPr>
          <p:cNvPr id="6" name="Content Placeholder 2"/>
          <p:cNvSpPr txBox="1">
            <a:spLocks/>
          </p:cNvSpPr>
          <p:nvPr/>
        </p:nvSpPr>
        <p:spPr bwMode="auto">
          <a:xfrm>
            <a:off x="685800" y="3124200"/>
            <a:ext cx="4191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1800"/>
              </a:spcAft>
            </a:pPr>
            <a:r>
              <a:rPr lang="en-US" sz="3200" dirty="0" smtClean="0">
                <a:latin typeface="+mn-lt"/>
              </a:rPr>
              <a:t>“And we know that all things work together for the good of them that love God.”</a:t>
            </a:r>
          </a:p>
          <a:p>
            <a:pPr lvl="0">
              <a:spcBef>
                <a:spcPts val="0"/>
              </a:spcBef>
              <a:spcAft>
                <a:spcPts val="1800"/>
              </a:spcAft>
            </a:pPr>
            <a:r>
              <a:rPr lang="en-US" sz="3200" dirty="0" smtClean="0">
                <a:latin typeface="+mn-lt"/>
              </a:rPr>
              <a:t>Romans 8:28</a:t>
            </a:r>
            <a:endParaRPr kumimoji="0" lang="en-US" sz="32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p:cNvPicPr>
            <a:picLocks noChangeAspect="1"/>
          </p:cNvPicPr>
          <p:nvPr/>
        </p:nvPicPr>
        <p:blipFill>
          <a:blip r:embed="rId4" cstate="print"/>
          <a:stretch>
            <a:fillRect/>
          </a:stretch>
        </p:blipFill>
        <p:spPr>
          <a:xfrm>
            <a:off x="4997353" y="3962400"/>
            <a:ext cx="4299047" cy="292335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762000" y="1981200"/>
            <a:ext cx="77724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N</a:t>
            </a:r>
            <a:r>
              <a:rPr lang="en-US" b="1" dirty="0" smtClean="0">
                <a:solidFill>
                  <a:srgbClr val="008000"/>
                </a:solidFill>
              </a:rPr>
              <a:t> is for celebrating </a:t>
            </a:r>
            <a:r>
              <a:rPr lang="en-US" sz="4000" b="1" dirty="0" smtClean="0">
                <a:solidFill>
                  <a:srgbClr val="008000"/>
                </a:solidFill>
              </a:rPr>
              <a:t>NUTRITION</a:t>
            </a:r>
            <a:endParaRPr lang="en-US" sz="4000" dirty="0" smtClean="0">
              <a:solidFill>
                <a:srgbClr val="008000"/>
              </a:solidFill>
            </a:endParaRPr>
          </a:p>
        </p:txBody>
      </p:sp>
      <p:pic>
        <p:nvPicPr>
          <p:cNvPr id="8" name="Picture 7"/>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581400" y="3581400"/>
            <a:ext cx="5825067" cy="3276600"/>
          </a:xfrm>
          <a:prstGeom prst="rect">
            <a:avLst/>
          </a:prstGeom>
          <a:ln>
            <a:noFill/>
          </a:ln>
          <a:effectLst>
            <a:softEdge rad="112500"/>
          </a:effectLst>
        </p:spPr>
      </p:pic>
      <p:sp>
        <p:nvSpPr>
          <p:cNvPr id="4" name="Rectangle 3"/>
          <p:cNvSpPr/>
          <p:nvPr/>
        </p:nvSpPr>
        <p:spPr>
          <a:xfrm>
            <a:off x="838200" y="2743200"/>
            <a:ext cx="4572000" cy="3046988"/>
          </a:xfrm>
          <a:prstGeom prst="rect">
            <a:avLst/>
          </a:prstGeom>
        </p:spPr>
        <p:txBody>
          <a:bodyPr>
            <a:spAutoFit/>
          </a:bodyPr>
          <a:lstStyle/>
          <a:p>
            <a:r>
              <a:rPr lang="en-US" sz="3200" dirty="0">
                <a:latin typeface="+mn-lt"/>
              </a:rPr>
              <a:t>We can celebrate at each meal, choosing a rainbow of colorful fruits and vegetables and reducing our use of processed foods, salt and sugar.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S</a:t>
            </a:r>
            <a:r>
              <a:rPr lang="en-US" sz="4400" b="1" dirty="0" smtClean="0">
                <a:solidFill>
                  <a:srgbClr val="008000"/>
                </a:solidFill>
              </a:rPr>
              <a:t> </a:t>
            </a:r>
            <a:r>
              <a:rPr lang="en-US" b="1" dirty="0" smtClean="0">
                <a:solidFill>
                  <a:srgbClr val="008000"/>
                </a:solidFill>
              </a:rPr>
              <a:t>is for celebrating </a:t>
            </a:r>
            <a:r>
              <a:rPr lang="en-US" sz="4000" b="1" dirty="0" smtClean="0">
                <a:solidFill>
                  <a:srgbClr val="008000"/>
                </a:solidFill>
              </a:rPr>
              <a:t>SOCIAL SUPPORT</a:t>
            </a:r>
            <a:endParaRPr lang="en-US" sz="4000" dirty="0" smtClean="0">
              <a:solidFill>
                <a:srgbClr val="008000"/>
              </a:solidFill>
            </a:endParaRPr>
          </a:p>
        </p:txBody>
      </p:sp>
      <p:pic>
        <p:nvPicPr>
          <p:cNvPr id="7" name="Picture 6"/>
          <p:cNvPicPr>
            <a:picLocks noChangeAspect="1"/>
          </p:cNvPicPr>
          <p:nvPr/>
        </p:nvPicPr>
        <p:blipFill>
          <a:blip r:embed="rId4" cstate="print"/>
          <a:stretch>
            <a:fillRect/>
          </a:stretch>
        </p:blipFill>
        <p:spPr>
          <a:xfrm>
            <a:off x="4648200" y="4011011"/>
            <a:ext cx="4724400" cy="2834640"/>
          </a:xfrm>
          <a:prstGeom prst="rect">
            <a:avLst/>
          </a:prstGeom>
          <a:ln>
            <a:noFill/>
          </a:ln>
          <a:effectLst>
            <a:softEdge rad="112500"/>
          </a:effectLst>
        </p:spPr>
      </p:pic>
      <p:sp>
        <p:nvSpPr>
          <p:cNvPr id="4" name="Rectangle 3"/>
          <p:cNvSpPr/>
          <p:nvPr/>
        </p:nvSpPr>
        <p:spPr>
          <a:xfrm>
            <a:off x="685800" y="3105835"/>
            <a:ext cx="4572000" cy="2062103"/>
          </a:xfrm>
          <a:prstGeom prst="rect">
            <a:avLst/>
          </a:prstGeom>
        </p:spPr>
        <p:txBody>
          <a:bodyPr>
            <a:spAutoFit/>
          </a:bodyPr>
          <a:lstStyle/>
          <a:p>
            <a:r>
              <a:rPr lang="en-US" sz="3200" dirty="0">
                <a:latin typeface="+mn-lt"/>
              </a:rPr>
              <a:t>Ellen G. White wrote, “Doing good is a work that benefits both giver and receiver.”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7709" y="0"/>
            <a:ext cx="9309323"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14600"/>
            <a:ext cx="5486400" cy="2438400"/>
          </a:xfrm>
        </p:spPr>
        <p:txBody>
          <a:bodyPr/>
          <a:lstStyle/>
          <a:p>
            <a:pPr marL="0" indent="0">
              <a:buNone/>
            </a:pPr>
            <a:r>
              <a:rPr lang="en-US" b="1" dirty="0">
                <a:solidFill>
                  <a:srgbClr val="660066"/>
                </a:solidFill>
              </a:rPr>
              <a:t>God encourages us to support one another. Not only is it good for those receiving the support but also for the one giving support. </a:t>
            </a:r>
          </a:p>
          <a:p>
            <a:pPr marL="0" indent="0">
              <a:buNone/>
            </a:pP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783545" y="4319976"/>
            <a:ext cx="4512855" cy="2538024"/>
          </a:xfrm>
          <a:prstGeom prst="rect">
            <a:avLst/>
          </a:prstGeom>
          <a:ln>
            <a:noFill/>
          </a:ln>
          <a:effectLst>
            <a:softEdge rad="112500"/>
          </a:effectLst>
        </p:spPr>
      </p:pic>
    </p:spTree>
    <p:extLst>
      <p:ext uri="{BB962C8B-B14F-4D97-AF65-F5344CB8AC3E}">
        <p14:creationId xmlns="" xmlns:p14="http://schemas.microsoft.com/office/powerpoint/2010/main" val="639112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52399" y="0"/>
            <a:ext cx="9296400" cy="6894829"/>
          </a:xfrm>
          <a:prstGeom prst="rect">
            <a:avLst/>
          </a:prstGeom>
        </p:spPr>
      </p:pic>
      <p:sp>
        <p:nvSpPr>
          <p:cNvPr id="2" name="Title 1"/>
          <p:cNvSpPr>
            <a:spLocks noGrp="1"/>
          </p:cNvSpPr>
          <p:nvPr>
            <p:ph type="title"/>
          </p:nvPr>
        </p:nvSpPr>
        <p:spPr>
          <a:xfrm>
            <a:off x="457200" y="-228600"/>
            <a:ext cx="8686800" cy="1646238"/>
          </a:xfrm>
        </p:spPr>
        <p:txBody>
          <a:bodyPr/>
          <a:lstStyle/>
          <a:p>
            <a:endParaRPr lang="en-US" dirty="0"/>
          </a:p>
        </p:txBody>
      </p:sp>
      <p:pic>
        <p:nvPicPr>
          <p:cNvPr id="6" name="Picture 5"/>
          <p:cNvPicPr>
            <a:picLocks noChangeAspect="1"/>
          </p:cNvPicPr>
          <p:nvPr/>
        </p:nvPicPr>
        <p:blipFill>
          <a:blip r:embed="rId4" cstate="email">
            <a:extLst>
              <a:ext uri="{BEBA8EAE-BF5A-486C-A8C5-ECC9F3942E4B}">
                <a14:imgProps xmlns="" xmlns:a14="http://schemas.microsoft.com/office/drawing/2010/main">
                  <a14:imgLayer r:embed="rId5">
                    <a14:imgEffect>
                      <a14:backgroundRemoval t="10000" b="90000" l="10000" r="90000"/>
                    </a14:imgEffect>
                  </a14:imgLayer>
                </a14:imgProps>
              </a:ext>
              <a:ext uri="{28A0092B-C50C-407E-A947-70E740481C1C}">
                <a14:useLocalDpi xmlns="" xmlns:a14="http://schemas.microsoft.com/office/drawing/2010/main"/>
              </a:ext>
            </a:extLst>
          </a:blip>
          <a:stretch>
            <a:fillRect/>
          </a:stretch>
        </p:blipFill>
        <p:spPr>
          <a:xfrm>
            <a:off x="5638800" y="4903805"/>
            <a:ext cx="3505200" cy="2335195"/>
          </a:xfrm>
          <a:prstGeom prst="rect">
            <a:avLst/>
          </a:prstGeom>
        </p:spPr>
      </p:pic>
      <p:sp>
        <p:nvSpPr>
          <p:cNvPr id="3" name="Content Placeholder 2"/>
          <p:cNvSpPr>
            <a:spLocks noGrp="1"/>
          </p:cNvSpPr>
          <p:nvPr>
            <p:ph idx="1"/>
          </p:nvPr>
        </p:nvSpPr>
        <p:spPr>
          <a:xfrm>
            <a:off x="457200" y="2255837"/>
            <a:ext cx="8229600" cy="4525963"/>
          </a:xfrm>
        </p:spPr>
        <p:txBody>
          <a:bodyPr/>
          <a:lstStyle/>
          <a:p>
            <a:pPr marL="171450" indent="-171450" fontAlgn="ctr">
              <a:lnSpc>
                <a:spcPct val="120000"/>
              </a:lnSpc>
              <a:buFont typeface="Arial"/>
              <a:buChar char="•"/>
            </a:pPr>
            <a:r>
              <a:rPr lang="en-US" dirty="0"/>
              <a:t>Love one another </a:t>
            </a:r>
            <a:r>
              <a:rPr lang="en-US" sz="2800" dirty="0"/>
              <a:t>(John 13:35)</a:t>
            </a:r>
          </a:p>
          <a:p>
            <a:pPr marL="171450" indent="-171450" fontAlgn="ctr">
              <a:lnSpc>
                <a:spcPct val="120000"/>
              </a:lnSpc>
              <a:buFont typeface="Arial"/>
              <a:buChar char="•"/>
            </a:pPr>
            <a:r>
              <a:rPr lang="en-US" dirty="0"/>
              <a:t>Forgive one another </a:t>
            </a:r>
            <a:r>
              <a:rPr lang="en-US" sz="2800" dirty="0"/>
              <a:t>(Colossians 3:13)</a:t>
            </a:r>
          </a:p>
          <a:p>
            <a:pPr marL="171450" indent="-171450" fontAlgn="ctr">
              <a:lnSpc>
                <a:spcPct val="120000"/>
              </a:lnSpc>
              <a:buFont typeface="Arial"/>
              <a:buChar char="•"/>
            </a:pPr>
            <a:r>
              <a:rPr lang="en-US" dirty="0"/>
              <a:t>Accept/receive one another </a:t>
            </a:r>
            <a:r>
              <a:rPr lang="en-US" sz="2800" dirty="0"/>
              <a:t>(Romans 15:7)</a:t>
            </a:r>
          </a:p>
          <a:p>
            <a:pPr marL="171450" indent="-171450" fontAlgn="ctr">
              <a:lnSpc>
                <a:spcPct val="120000"/>
              </a:lnSpc>
              <a:buFont typeface="Arial"/>
              <a:buChar char="•"/>
            </a:pPr>
            <a:r>
              <a:rPr lang="en-US" dirty="0"/>
              <a:t>Pray for one another </a:t>
            </a:r>
            <a:r>
              <a:rPr lang="en-US" sz="2800" dirty="0"/>
              <a:t>(James 5:16)</a:t>
            </a:r>
          </a:p>
          <a:p>
            <a:pPr marL="171450" indent="-171450" fontAlgn="ctr">
              <a:lnSpc>
                <a:spcPct val="120000"/>
              </a:lnSpc>
              <a:buFont typeface="Arial"/>
              <a:buChar char="•"/>
            </a:pPr>
            <a:r>
              <a:rPr lang="en-US" dirty="0"/>
              <a:t>Comfort one another </a:t>
            </a:r>
            <a:r>
              <a:rPr lang="en-US" sz="2800" dirty="0"/>
              <a:t>(1Thessalonians 4:18)</a:t>
            </a:r>
          </a:p>
          <a:p>
            <a:pPr>
              <a:lnSpc>
                <a:spcPct val="120000"/>
              </a:lnSpc>
            </a:pPr>
            <a:endParaRPr lang="en-US" dirty="0"/>
          </a:p>
        </p:txBody>
      </p:sp>
    </p:spTree>
    <p:extLst>
      <p:ext uri="{BB962C8B-B14F-4D97-AF65-F5344CB8AC3E}">
        <p14:creationId xmlns="" xmlns:p14="http://schemas.microsoft.com/office/powerpoint/2010/main" val="1759956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33600"/>
            <a:ext cx="8229600" cy="3154363"/>
          </a:xfrm>
        </p:spPr>
        <p:txBody>
          <a:bodyPr/>
          <a:lstStyle/>
          <a:p>
            <a:pPr marL="171450" indent="-171450" fontAlgn="ctr">
              <a:lnSpc>
                <a:spcPct val="120000"/>
              </a:lnSpc>
              <a:buFont typeface="Arial"/>
              <a:buChar char="•"/>
            </a:pPr>
            <a:r>
              <a:rPr lang="en-US" dirty="0"/>
              <a:t>Fellowship with one another (1 John 1:7)</a:t>
            </a:r>
          </a:p>
          <a:p>
            <a:pPr marL="171450" indent="-171450" fontAlgn="ctr">
              <a:lnSpc>
                <a:spcPct val="120000"/>
              </a:lnSpc>
              <a:buFont typeface="Arial"/>
              <a:buChar char="•"/>
            </a:pPr>
            <a:r>
              <a:rPr lang="en-US" dirty="0"/>
              <a:t>Be kind to one another (Ephesians 4:32)</a:t>
            </a:r>
          </a:p>
          <a:p>
            <a:pPr marL="171450" indent="-171450" fontAlgn="ctr">
              <a:lnSpc>
                <a:spcPct val="120000"/>
              </a:lnSpc>
              <a:buFont typeface="Arial"/>
              <a:buChar char="•"/>
            </a:pPr>
            <a:r>
              <a:rPr lang="en-US" dirty="0"/>
              <a:t>Show compassion to one another (1 Peter 3:8)</a:t>
            </a:r>
          </a:p>
          <a:p>
            <a:pPr marL="171450" indent="-171450" fontAlgn="ctr">
              <a:lnSpc>
                <a:spcPct val="120000"/>
              </a:lnSpc>
              <a:buFont typeface="Arial"/>
              <a:buChar char="•"/>
            </a:pPr>
            <a:r>
              <a:rPr lang="en-US" dirty="0"/>
              <a:t>Be hospitable to one another (1 Peter 4:9)</a:t>
            </a:r>
          </a:p>
          <a:p>
            <a:pPr>
              <a:lnSpc>
                <a:spcPct val="120000"/>
              </a:lnSpc>
            </a:pPr>
            <a:endParaRPr lang="en-US" dirty="0"/>
          </a:p>
        </p:txBody>
      </p:sp>
      <p:pic>
        <p:nvPicPr>
          <p:cNvPr id="5" name="Picture 4"/>
          <p:cNvPicPr>
            <a:picLocks noChangeAspect="1"/>
          </p:cNvPicPr>
          <p:nvPr/>
        </p:nvPicPr>
        <p:blipFill>
          <a:blip r:embed="rId4" cstate="email">
            <a:extLst>
              <a:ext uri="{BEBA8EAE-BF5A-486C-A8C5-ECC9F3942E4B}">
                <a14:imgProps xmlns="" xmlns:a14="http://schemas.microsoft.com/office/drawing/2010/main">
                  <a14:imgLayer r:embed="rId5">
                    <a14:imgEffect>
                      <a14:backgroundRemoval t="10000" b="90000" l="10000" r="90000"/>
                    </a14:imgEffect>
                  </a14:imgLayer>
                </a14:imgProps>
              </a:ext>
              <a:ext uri="{28A0092B-C50C-407E-A947-70E740481C1C}">
                <a14:useLocalDpi xmlns="" xmlns:a14="http://schemas.microsoft.com/office/drawing/2010/main"/>
              </a:ext>
            </a:extLst>
          </a:blip>
          <a:stretch>
            <a:fillRect/>
          </a:stretch>
        </p:blipFill>
        <p:spPr>
          <a:xfrm>
            <a:off x="5791200" y="4648200"/>
            <a:ext cx="3505200" cy="2335195"/>
          </a:xfrm>
          <a:prstGeom prst="rect">
            <a:avLst/>
          </a:prstGeom>
        </p:spPr>
      </p:pic>
    </p:spTree>
    <p:extLst>
      <p:ext uri="{BB962C8B-B14F-4D97-AF65-F5344CB8AC3E}">
        <p14:creationId xmlns="" xmlns:p14="http://schemas.microsoft.com/office/powerpoint/2010/main" val="3677458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6" name="Content Placeholder 2"/>
          <p:cNvSpPr txBox="1">
            <a:spLocks/>
          </p:cNvSpPr>
          <p:nvPr/>
        </p:nvSpPr>
        <p:spPr bwMode="auto">
          <a:xfrm>
            <a:off x="457200" y="2590800"/>
            <a:ext cx="579120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spcAft>
                <a:spcPts val="0"/>
              </a:spcAft>
            </a:pPr>
            <a:r>
              <a:rPr lang="en-US" sz="4000" dirty="0" smtClean="0">
                <a:latin typeface="+mn-lt"/>
              </a:rPr>
              <a:t>“I can do </a:t>
            </a:r>
            <a:r>
              <a:rPr lang="en-US" sz="4000" b="1" dirty="0" smtClean="0">
                <a:solidFill>
                  <a:srgbClr val="660066"/>
                </a:solidFill>
                <a:latin typeface="+mn-lt"/>
              </a:rPr>
              <a:t>all things</a:t>
            </a:r>
          </a:p>
          <a:p>
            <a:pPr lvl="0">
              <a:spcBef>
                <a:spcPts val="0"/>
              </a:spcBef>
              <a:spcAft>
                <a:spcPts val="0"/>
              </a:spcAft>
            </a:pPr>
            <a:r>
              <a:rPr lang="en-US" sz="4000" b="1" dirty="0" smtClean="0">
                <a:solidFill>
                  <a:srgbClr val="008000"/>
                </a:solidFill>
                <a:latin typeface="+mn-lt"/>
              </a:rPr>
              <a:t>through Christ </a:t>
            </a:r>
            <a:r>
              <a:rPr lang="en-US" sz="4000" dirty="0" smtClean="0">
                <a:latin typeface="+mn-lt"/>
              </a:rPr>
              <a:t>who strengthens me.”</a:t>
            </a:r>
          </a:p>
          <a:p>
            <a:pPr lvl="0">
              <a:spcBef>
                <a:spcPts val="1800"/>
              </a:spcBef>
              <a:spcAft>
                <a:spcPts val="0"/>
              </a:spcAft>
              <a:tabLst>
                <a:tab pos="4114800" algn="l"/>
              </a:tabLst>
            </a:pPr>
            <a:r>
              <a:rPr lang="en-US" sz="3600" dirty="0" smtClean="0">
                <a:latin typeface="+mn-lt"/>
              </a:rPr>
              <a:t>Philippians 4:13</a:t>
            </a:r>
            <a:endParaRPr kumimoji="0" lang="en-US" sz="3600" b="0" i="0" u="none" strike="noStrike" kern="1200" cap="none" spc="0" normalizeH="0" baseline="0" noProof="0" dirty="0" smtClean="0">
              <a:ln>
                <a:noFill/>
              </a:ln>
              <a:solidFill>
                <a:schemeClr val="tx1"/>
              </a:solidFill>
              <a:effectLst/>
              <a:uLnTx/>
              <a:uFillTx/>
              <a:latin typeface="+mn-lt"/>
            </a:endParaRPr>
          </a:p>
          <a:p>
            <a:pPr marL="342900" marR="0" lvl="0" indent="-342900"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4" cstate="email">
            <a:extLst>
              <a:ext uri="{28A0092B-C50C-407E-A947-70E740481C1C}">
                <a14:useLocalDpi xmlns="" xmlns:a14="http://schemas.microsoft.com/office/drawing/2010/main"/>
              </a:ext>
            </a:extLst>
          </a:blip>
          <a:srcRect/>
          <a:stretch>
            <a:fillRect/>
          </a:stretch>
        </p:blipFill>
        <p:spPr>
          <a:xfrm>
            <a:off x="4572000" y="4278464"/>
            <a:ext cx="4690394" cy="257953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pic>
        <p:nvPicPr>
          <p:cNvPr id="9" name="Picture 8"/>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572000" y="4267200"/>
            <a:ext cx="4741333" cy="2667000"/>
          </a:xfrm>
          <a:prstGeom prst="rect">
            <a:avLst/>
          </a:prstGeom>
          <a:ln>
            <a:noFill/>
          </a:ln>
          <a:effectLst>
            <a:softEdge rad="112500"/>
          </a:effectLst>
        </p:spPr>
      </p:pic>
      <p:sp>
        <p:nvSpPr>
          <p:cNvPr id="5" name="Content Placeholder 2"/>
          <p:cNvSpPr>
            <a:spLocks noGrp="1"/>
          </p:cNvSpPr>
          <p:nvPr>
            <p:ph idx="1"/>
          </p:nvPr>
        </p:nvSpPr>
        <p:spPr>
          <a:xfrm>
            <a:off x="990600" y="1981200"/>
            <a:ext cx="7315200" cy="3276600"/>
          </a:xfrm>
        </p:spPr>
        <p:txBody>
          <a:bodyPr/>
          <a:lstStyle/>
          <a:p>
            <a:pPr marL="0" indent="0" algn="ctr">
              <a:buNone/>
            </a:pPr>
            <a:r>
              <a:rPr lang="en-US" sz="3600" dirty="0" smtClean="0"/>
              <a:t>“I am come that they might have life, and that they might have it </a:t>
            </a:r>
            <a:endParaRPr lang="en-US" sz="3600" dirty="0" smtClean="0"/>
          </a:p>
          <a:p>
            <a:pPr marL="0" indent="0" algn="ctr">
              <a:buNone/>
            </a:pPr>
            <a:r>
              <a:rPr lang="en-US" sz="3600" dirty="0" smtClean="0"/>
              <a:t>more </a:t>
            </a:r>
            <a:r>
              <a:rPr lang="en-US" sz="3600" dirty="0" smtClean="0"/>
              <a:t>abundantly.”</a:t>
            </a:r>
          </a:p>
          <a:p>
            <a:pPr marL="0" indent="0" algn="ctr">
              <a:buNone/>
            </a:pPr>
            <a:r>
              <a:rPr lang="en-US" sz="3600" dirty="0" smtClean="0"/>
              <a:t>John</a:t>
            </a:r>
            <a:r>
              <a:rPr lang="en-US" sz="3600" i="1" dirty="0" smtClean="0"/>
              <a:t> </a:t>
            </a:r>
            <a:r>
              <a:rPr lang="en-US" sz="3600" dirty="0" smtClean="0"/>
              <a:t>10:10</a:t>
            </a:r>
          </a:p>
          <a:p>
            <a:pPr>
              <a:buNone/>
            </a:pP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3225" y="1"/>
            <a:ext cx="9187225" cy="6858000"/>
          </a:xfrm>
          <a:prstGeom prst="rect">
            <a:avLst/>
          </a:prstGeom>
        </p:spPr>
      </p:pic>
      <p:sp>
        <p:nvSpPr>
          <p:cNvPr id="2" name="Title 1"/>
          <p:cNvSpPr>
            <a:spLocks noGrp="1"/>
          </p:cNvSpPr>
          <p:nvPr>
            <p:ph type="title"/>
          </p:nvPr>
        </p:nvSpPr>
        <p:spPr>
          <a:xfrm>
            <a:off x="304800" y="838200"/>
            <a:ext cx="8229600" cy="1143000"/>
          </a:xfrm>
        </p:spPr>
        <p:txBody>
          <a:bodyPr/>
          <a:lstStyle/>
          <a:p>
            <a:r>
              <a:rPr lang="en-US" b="1" dirty="0" smtClean="0">
                <a:solidFill>
                  <a:srgbClr val="660066"/>
                </a:solidFill>
                <a:latin typeface="Book Antiqua"/>
                <a:cs typeface="Book Antiqua"/>
              </a:rPr>
              <a:t>Prayer</a:t>
            </a:r>
            <a:endParaRPr lang="en-US" b="1" dirty="0">
              <a:solidFill>
                <a:srgbClr val="660066"/>
              </a:solidFill>
              <a:latin typeface="Book Antiqua"/>
              <a:cs typeface="Book Antiqua"/>
            </a:endParaRPr>
          </a:p>
        </p:txBody>
      </p:sp>
      <p:sp>
        <p:nvSpPr>
          <p:cNvPr id="5" name="Content Placeholder 2"/>
          <p:cNvSpPr txBox="1">
            <a:spLocks/>
          </p:cNvSpPr>
          <p:nvPr/>
        </p:nvSpPr>
        <p:spPr bwMode="auto">
          <a:xfrm>
            <a:off x="990600" y="2362200"/>
            <a:ext cx="73152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dirty="0" smtClean="0">
                <a:latin typeface="Book Antiqua"/>
                <a:cs typeface="Book Antiqua"/>
              </a:rPr>
              <a:t>“I am come that they might have life, and that they might have it more abundantly.”</a:t>
            </a:r>
          </a:p>
          <a:p>
            <a:pPr marL="0" indent="0" algn="ctr">
              <a:buFont typeface="Arial" pitchFamily="34" charset="0"/>
              <a:buNone/>
            </a:pPr>
            <a:r>
              <a:rPr lang="en-US" sz="3600" dirty="0" smtClean="0">
                <a:latin typeface="Book Antiqua"/>
                <a:cs typeface="Book Antiqua"/>
              </a:rPr>
              <a:t>John</a:t>
            </a:r>
            <a:r>
              <a:rPr lang="en-US" sz="3600" i="1" dirty="0" smtClean="0">
                <a:latin typeface="Book Antiqua"/>
                <a:cs typeface="Book Antiqua"/>
              </a:rPr>
              <a:t> </a:t>
            </a:r>
            <a:r>
              <a:rPr lang="en-US" sz="3600" dirty="0" smtClean="0">
                <a:latin typeface="Book Antiqua"/>
                <a:cs typeface="Book Antiqua"/>
              </a:rPr>
              <a:t>10:10</a:t>
            </a:r>
          </a:p>
          <a:p>
            <a:pPr>
              <a:buFont typeface="Arial" pitchFamily="34" charset="0"/>
              <a:buNone/>
            </a:pPr>
            <a:endParaRPr lang="en-US" sz="3600" dirty="0">
              <a:latin typeface="Book Antiqua"/>
              <a:cs typeface="Book Antiqua"/>
            </a:endParaRPr>
          </a:p>
        </p:txBody>
      </p:sp>
      <p:pic>
        <p:nvPicPr>
          <p:cNvPr id="6" name="Picture 5"/>
          <p:cNvPicPr>
            <a:picLocks noChangeAspect="1"/>
          </p:cNvPicPr>
          <p:nvPr/>
        </p:nvPicPr>
        <p:blipFill>
          <a:blip r:embed="rId4" cstate="print">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4908841" y="3886200"/>
            <a:ext cx="5149558" cy="3429000"/>
          </a:xfrm>
          <a:prstGeom prst="rect">
            <a:avLst/>
          </a:prstGeom>
        </p:spPr>
      </p:pic>
    </p:spTree>
    <p:extLst>
      <p:ext uri="{BB962C8B-B14F-4D97-AF65-F5344CB8AC3E}">
        <p14:creationId xmlns="" xmlns:p14="http://schemas.microsoft.com/office/powerpoint/2010/main" val="4275873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4" name="Title 1"/>
          <p:cNvSpPr>
            <a:spLocks noGrp="1"/>
          </p:cNvSpPr>
          <p:nvPr>
            <p:ph type="title"/>
          </p:nvPr>
        </p:nvSpPr>
        <p:spPr>
          <a:xfrm>
            <a:off x="533400" y="762000"/>
            <a:ext cx="8229600" cy="1143000"/>
          </a:xfrm>
        </p:spPr>
        <p:txBody>
          <a:bodyPr/>
          <a:lstStyle/>
          <a:p>
            <a:r>
              <a:rPr lang="en-US" b="1" dirty="0" smtClean="0">
                <a:solidFill>
                  <a:srgbClr val="660066"/>
                </a:solidFill>
              </a:rPr>
              <a:t>God’s </a:t>
            </a:r>
            <a:r>
              <a:rPr lang="en-US" b="1" dirty="0" err="1" smtClean="0">
                <a:solidFill>
                  <a:srgbClr val="660066"/>
                </a:solidFill>
              </a:rPr>
              <a:t>Wholistic</a:t>
            </a:r>
            <a:r>
              <a:rPr lang="en-US" b="1" dirty="0" smtClean="0">
                <a:solidFill>
                  <a:srgbClr val="660066"/>
                </a:solidFill>
              </a:rPr>
              <a:t> Prescription</a:t>
            </a:r>
            <a:endParaRPr lang="en-US" b="1" dirty="0">
              <a:solidFill>
                <a:srgbClr val="660066"/>
              </a:solidFill>
            </a:endParaRPr>
          </a:p>
        </p:txBody>
      </p:sp>
      <p:sp>
        <p:nvSpPr>
          <p:cNvPr id="5" name="Content Placeholder 2"/>
          <p:cNvSpPr>
            <a:spLocks noGrp="1"/>
          </p:cNvSpPr>
          <p:nvPr>
            <p:ph idx="1"/>
          </p:nvPr>
        </p:nvSpPr>
        <p:spPr>
          <a:xfrm>
            <a:off x="533400" y="2362200"/>
            <a:ext cx="7924800" cy="2925763"/>
          </a:xfrm>
        </p:spPr>
        <p:txBody>
          <a:bodyPr/>
          <a:lstStyle/>
          <a:p>
            <a:pPr marL="0" indent="0" algn="ctr">
              <a:buNone/>
            </a:pPr>
            <a:r>
              <a:rPr lang="en-US" dirty="0" smtClean="0"/>
              <a:t>"Pure air, sunlight, abstemiousness, rest, exercise, proper diet, the use of water, trust in divine power—these are the true remedies</a:t>
            </a:r>
            <a:r>
              <a:rPr lang="en-US" b="1" dirty="0" smtClean="0"/>
              <a:t>.</a:t>
            </a:r>
            <a:endParaRPr lang="en-US" dirty="0"/>
          </a:p>
          <a:p>
            <a:pPr marL="0" indent="0" algn="ctr">
              <a:buNone/>
            </a:pPr>
            <a:r>
              <a:rPr lang="en-US" sz="2800" dirty="0" smtClean="0"/>
              <a:t>Ellen G. White, </a:t>
            </a:r>
            <a:r>
              <a:rPr lang="en-US" sz="2800" i="1" dirty="0" smtClean="0"/>
              <a:t>The Ministry of Healing,</a:t>
            </a:r>
            <a:r>
              <a:rPr lang="en-US" sz="2800" dirty="0" smtClean="0"/>
              <a:t> p. 127.</a:t>
            </a:r>
          </a:p>
          <a:p>
            <a:pPr>
              <a:buNone/>
            </a:pPr>
            <a:endParaRPr lang="en-US" dirty="0"/>
          </a:p>
        </p:txBody>
      </p:sp>
      <p:pic>
        <p:nvPicPr>
          <p:cNvPr id="6" name="Picture 5"/>
          <p:cNvPicPr>
            <a:picLocks noChangeAspect="1"/>
          </p:cNvPicPr>
          <p:nvPr/>
        </p:nvPicPr>
        <p:blipFill>
          <a:blip r:embed="rId4" cstate="print"/>
          <a:stretch>
            <a:fillRect/>
          </a:stretch>
        </p:blipFill>
        <p:spPr>
          <a:xfrm>
            <a:off x="0" y="4598857"/>
            <a:ext cx="9385300" cy="225914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339625" cy="6858000"/>
          </a:xfrm>
          <a:prstGeom prst="rect">
            <a:avLst/>
          </a:prstGeom>
        </p:spPr>
      </p:pic>
      <p:sp>
        <p:nvSpPr>
          <p:cNvPr id="4" name="Title 1"/>
          <p:cNvSpPr>
            <a:spLocks noGrp="1"/>
          </p:cNvSpPr>
          <p:nvPr>
            <p:ph type="title"/>
          </p:nvPr>
        </p:nvSpPr>
        <p:spPr>
          <a:xfrm>
            <a:off x="2209800" y="762000"/>
            <a:ext cx="6858000" cy="1143000"/>
          </a:xfrm>
        </p:spPr>
        <p:txBody>
          <a:bodyPr/>
          <a:lstStyle/>
          <a:p>
            <a:r>
              <a:rPr lang="en-US" b="1" dirty="0" smtClean="0">
                <a:solidFill>
                  <a:srgbClr val="660066"/>
                </a:solidFill>
              </a:rPr>
              <a:t>God’s </a:t>
            </a:r>
            <a:r>
              <a:rPr lang="en-US" b="1" dirty="0" err="1" smtClean="0">
                <a:solidFill>
                  <a:srgbClr val="660066"/>
                </a:solidFill>
              </a:rPr>
              <a:t>Wholistic</a:t>
            </a:r>
            <a:r>
              <a:rPr lang="en-US" b="1" dirty="0" smtClean="0">
                <a:solidFill>
                  <a:srgbClr val="660066"/>
                </a:solidFill>
              </a:rPr>
              <a:t> Prescription</a:t>
            </a:r>
            <a:endParaRPr lang="en-US" b="1" dirty="0">
              <a:solidFill>
                <a:srgbClr val="660066"/>
              </a:solidFill>
            </a:endParaRPr>
          </a:p>
        </p:txBody>
      </p:sp>
      <p:sp>
        <p:nvSpPr>
          <p:cNvPr id="7" name="Content Placeholder 2"/>
          <p:cNvSpPr txBox="1">
            <a:spLocks/>
          </p:cNvSpPr>
          <p:nvPr/>
        </p:nvSpPr>
        <p:spPr bwMode="auto">
          <a:xfrm>
            <a:off x="2514600" y="1905000"/>
            <a:ext cx="2514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C - Choices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E - Exercise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L - Liquids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E - Environment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B - Belief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R - Rest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A - Air</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T - Temperance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I - Integrity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O - Optimism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N - Nutrition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tab pos="234950" algn="l"/>
                <a:tab pos="457200" algn="l"/>
                <a:tab pos="692150" algn="l"/>
                <a:tab pos="914400" algn="l"/>
              </a:tabLst>
              <a:defRPr/>
            </a:pPr>
            <a:r>
              <a:rPr kumimoji="0" lang="en-US" sz="2200" b="1" i="0" u="none" strike="noStrike" kern="1200" cap="all" normalizeH="0" baseline="0" noProof="0"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rPr>
              <a:t>S - Social Support </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200" b="1" i="0" u="none" strike="noStrike" kern="1200" cap="all" normalizeH="0" baseline="0" noProof="0" dirty="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uLnTx/>
              <a:uFillTx/>
              <a:latin typeface="+mn-lt"/>
              <a:ea typeface="+mn-ea"/>
              <a:cs typeface="+mn-cs"/>
            </a:endParaRPr>
          </a:p>
        </p:txBody>
      </p:sp>
      <p:pic>
        <p:nvPicPr>
          <p:cNvPr id="3" name="Picture 2"/>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4938546" y="3479619"/>
            <a:ext cx="4205454" cy="337838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4" name="Title 1"/>
          <p:cNvSpPr>
            <a:spLocks noGrp="1"/>
          </p:cNvSpPr>
          <p:nvPr>
            <p:ph type="title"/>
          </p:nvPr>
        </p:nvSpPr>
        <p:spPr>
          <a:xfrm>
            <a:off x="609600" y="762000"/>
            <a:ext cx="8229600" cy="1143000"/>
          </a:xfrm>
        </p:spPr>
        <p:txBody>
          <a:bodyPr/>
          <a:lstStyle/>
          <a:p>
            <a:r>
              <a:rPr lang="en-US" b="1" dirty="0" smtClean="0">
                <a:solidFill>
                  <a:srgbClr val="660066"/>
                </a:solidFill>
              </a:rPr>
              <a:t>God’s </a:t>
            </a:r>
            <a:r>
              <a:rPr lang="en-US" b="1" dirty="0" err="1" smtClean="0">
                <a:solidFill>
                  <a:srgbClr val="660066"/>
                </a:solidFill>
              </a:rPr>
              <a:t>Wholistic</a:t>
            </a:r>
            <a:r>
              <a:rPr lang="en-US" b="1" dirty="0" smtClean="0">
                <a:solidFill>
                  <a:srgbClr val="660066"/>
                </a:solidFill>
              </a:rPr>
              <a:t> Prescription</a:t>
            </a:r>
            <a:endParaRPr lang="en-US" b="1" dirty="0">
              <a:solidFill>
                <a:srgbClr val="660066"/>
              </a:solidFill>
            </a:endParaRPr>
          </a:p>
        </p:txBody>
      </p:sp>
      <p:sp>
        <p:nvSpPr>
          <p:cNvPr id="5" name="Content Placeholder 2"/>
          <p:cNvSpPr>
            <a:spLocks noGrp="1"/>
          </p:cNvSpPr>
          <p:nvPr>
            <p:ph idx="1"/>
          </p:nvPr>
        </p:nvSpPr>
        <p:spPr>
          <a:xfrm>
            <a:off x="609600" y="2286000"/>
            <a:ext cx="8229600" cy="2925763"/>
          </a:xfrm>
        </p:spPr>
        <p:txBody>
          <a:bodyPr/>
          <a:lstStyle/>
          <a:p>
            <a:pPr marL="0" indent="0" algn="ctr">
              <a:buNone/>
            </a:pPr>
            <a:r>
              <a:rPr lang="en-US" dirty="0" smtClean="0"/>
              <a:t>A pure healthy life is most favorable for the perfection of Christian character and for the development of the powers of mind and body.”</a:t>
            </a:r>
          </a:p>
          <a:p>
            <a:pPr algn="ctr">
              <a:buNone/>
            </a:pPr>
            <a:r>
              <a:rPr lang="en-US" sz="2800" dirty="0" smtClean="0"/>
              <a:t>Ellen G. White, </a:t>
            </a:r>
            <a:r>
              <a:rPr lang="en-US" sz="2800" i="1" dirty="0" smtClean="0"/>
              <a:t>My Life Today,</a:t>
            </a:r>
            <a:r>
              <a:rPr lang="en-US" sz="2800" dirty="0" smtClean="0"/>
              <a:t> p. 125.</a:t>
            </a:r>
          </a:p>
          <a:p>
            <a:pPr>
              <a:buNone/>
            </a:pPr>
            <a:endParaRPr lang="en-US" dirty="0"/>
          </a:p>
        </p:txBody>
      </p:sp>
      <p:pic>
        <p:nvPicPr>
          <p:cNvPr id="6" name="Picture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704115" y="4419600"/>
            <a:ext cx="3592285" cy="2514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609600" y="8382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C</a:t>
            </a:r>
            <a:r>
              <a:rPr lang="en-US" sz="4400" b="1" dirty="0" smtClean="0">
                <a:solidFill>
                  <a:srgbClr val="008000"/>
                </a:solidFill>
              </a:rPr>
              <a:t> </a:t>
            </a:r>
            <a:r>
              <a:rPr lang="en-US" b="1" dirty="0" smtClean="0">
                <a:solidFill>
                  <a:srgbClr val="008000"/>
                </a:solidFill>
              </a:rPr>
              <a:t>is for celebrating </a:t>
            </a:r>
            <a:r>
              <a:rPr lang="en-US" sz="4000" b="1" dirty="0" smtClean="0">
                <a:solidFill>
                  <a:srgbClr val="008000"/>
                </a:solidFill>
              </a:rPr>
              <a:t>CHOICES</a:t>
            </a:r>
            <a:endParaRPr lang="en-US" sz="4000" dirty="0" smtClean="0">
              <a:solidFill>
                <a:srgbClr val="008000"/>
              </a:solidFill>
            </a:endParaRPr>
          </a:p>
        </p:txBody>
      </p:sp>
      <p:sp>
        <p:nvSpPr>
          <p:cNvPr id="5" name="Rectangle 4"/>
          <p:cNvSpPr/>
          <p:nvPr/>
        </p:nvSpPr>
        <p:spPr>
          <a:xfrm>
            <a:off x="228600" y="3084255"/>
            <a:ext cx="5105400" cy="2554545"/>
          </a:xfrm>
          <a:prstGeom prst="rect">
            <a:avLst/>
          </a:prstGeom>
        </p:spPr>
        <p:txBody>
          <a:bodyPr wrap="square">
            <a:spAutoFit/>
          </a:bodyPr>
          <a:lstStyle/>
          <a:p>
            <a:pPr algn="ctr"/>
            <a:r>
              <a:rPr lang="en-US" sz="3200" dirty="0" smtClean="0">
                <a:latin typeface="+mn-lt"/>
              </a:rPr>
              <a:t>Choosing health and celebrating the joy of life should be an intentional decision that is well informed and freely made. </a:t>
            </a:r>
            <a:endParaRPr lang="en-US" sz="3200" dirty="0">
              <a:latin typeface="+mn-lt"/>
            </a:endParaRPr>
          </a:p>
        </p:txBody>
      </p:sp>
      <p:pic>
        <p:nvPicPr>
          <p:cNvPr id="7" name="Picture 6"/>
          <p:cNvPicPr>
            <a:picLocks noChangeAspect="1"/>
          </p:cNvPicPr>
          <p:nvPr/>
        </p:nvPicPr>
        <p:blipFill>
          <a:blip r:embed="rId4" cstate="print"/>
          <a:stretch>
            <a:fillRect/>
          </a:stretch>
        </p:blipFill>
        <p:spPr>
          <a:xfrm>
            <a:off x="5778500" y="3340100"/>
            <a:ext cx="3517900" cy="35179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533400" y="762000"/>
            <a:ext cx="8229600" cy="1143000"/>
          </a:xfrm>
        </p:spPr>
        <p:txBody>
          <a:bodyPr/>
          <a:lstStyle/>
          <a:p>
            <a:r>
              <a:rPr lang="en-US" sz="4800" b="1" dirty="0" smtClean="0">
                <a:solidFill>
                  <a:srgbClr val="660066"/>
                </a:solidFill>
              </a:rPr>
              <a:t>C.E.L.E.B.R.A.T.I.O.N.S.</a:t>
            </a:r>
            <a:endParaRPr lang="en-US" sz="4800" b="1" dirty="0">
              <a:solidFill>
                <a:srgbClr val="660066"/>
              </a:solidFill>
            </a:endParaRPr>
          </a:p>
        </p:txBody>
      </p:sp>
      <p:sp>
        <p:nvSpPr>
          <p:cNvPr id="3" name="Content Placeholder 2"/>
          <p:cNvSpPr>
            <a:spLocks noGrp="1"/>
          </p:cNvSpPr>
          <p:nvPr>
            <p:ph idx="1"/>
          </p:nvPr>
        </p:nvSpPr>
        <p:spPr>
          <a:xfrm>
            <a:off x="457200" y="2057400"/>
            <a:ext cx="8229600" cy="609600"/>
          </a:xfrm>
        </p:spPr>
        <p:txBody>
          <a:bodyPr/>
          <a:lstStyle/>
          <a:p>
            <a:pPr marL="0" indent="0">
              <a:buNone/>
              <a:tabLst>
                <a:tab pos="234950" algn="l"/>
                <a:tab pos="457200" algn="l"/>
                <a:tab pos="692150" algn="l"/>
                <a:tab pos="914400" algn="l"/>
              </a:tabLst>
            </a:pPr>
            <a:r>
              <a:rPr lang="en-US" sz="4400" b="1" dirty="0" smtClean="0">
                <a:solidFill>
                  <a:srgbClr val="008000"/>
                </a:solidFill>
                <a:effectLst>
                  <a:outerShdw blurRad="38100" dist="38100" dir="2700000" algn="tl">
                    <a:srgbClr val="000000">
                      <a:alpha val="43137"/>
                    </a:srgbClr>
                  </a:outerShdw>
                </a:effectLst>
              </a:rPr>
              <a:t>E</a:t>
            </a:r>
            <a:r>
              <a:rPr lang="en-US" b="1" dirty="0" smtClean="0">
                <a:solidFill>
                  <a:srgbClr val="008000"/>
                </a:solidFill>
              </a:rPr>
              <a:t> is for celebrating </a:t>
            </a:r>
            <a:r>
              <a:rPr lang="en-US" sz="4000" b="1" dirty="0" smtClean="0">
                <a:solidFill>
                  <a:srgbClr val="008000"/>
                </a:solidFill>
              </a:rPr>
              <a:t>EXERCISE</a:t>
            </a:r>
          </a:p>
        </p:txBody>
      </p:sp>
      <p:pic>
        <p:nvPicPr>
          <p:cNvPr id="4" name="Picture 3"/>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230403" y="3810000"/>
            <a:ext cx="4108330" cy="3081248"/>
          </a:xfrm>
          <a:prstGeom prst="rect">
            <a:avLst/>
          </a:prstGeom>
        </p:spPr>
      </p:pic>
      <p:sp>
        <p:nvSpPr>
          <p:cNvPr id="5" name="Rectangle 4"/>
          <p:cNvSpPr/>
          <p:nvPr/>
        </p:nvSpPr>
        <p:spPr>
          <a:xfrm>
            <a:off x="457200" y="2971800"/>
            <a:ext cx="5715000" cy="3539430"/>
          </a:xfrm>
          <a:prstGeom prst="rect">
            <a:avLst/>
          </a:prstGeom>
        </p:spPr>
        <p:txBody>
          <a:bodyPr wrap="square">
            <a:spAutoFit/>
          </a:bodyPr>
          <a:lstStyle/>
          <a:p>
            <a:r>
              <a:rPr lang="en-US" sz="3200" dirty="0" smtClean="0">
                <a:latin typeface="+mn-lt"/>
              </a:rPr>
              <a:t>The U.S. Surgeon General’s Report on Physical Activity and Health states that physical exercise is the best single predictor of longevity. In other words, if you want to postpone your funeral, exercise regularly! </a:t>
            </a:r>
            <a:endParaRPr lang="en-US" sz="3200"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9.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 y="0"/>
            <a:ext cx="9309323" cy="6858000"/>
          </a:xfrm>
          <a:prstGeom prst="rect">
            <a:avLst/>
          </a:prstGeom>
        </p:spPr>
      </p:pic>
      <p:sp>
        <p:nvSpPr>
          <p:cNvPr id="2" name="Title 1"/>
          <p:cNvSpPr>
            <a:spLocks noGrp="1"/>
          </p:cNvSpPr>
          <p:nvPr>
            <p:ph type="title"/>
          </p:nvPr>
        </p:nvSpPr>
        <p:spPr>
          <a:xfrm>
            <a:off x="533400" y="762000"/>
            <a:ext cx="8229600" cy="1143000"/>
          </a:xfrm>
        </p:spPr>
        <p:txBody>
          <a:bodyPr/>
          <a:lstStyle/>
          <a:p>
            <a:r>
              <a:rPr lang="en-US" b="1" dirty="0" smtClean="0">
                <a:solidFill>
                  <a:srgbClr val="660066"/>
                </a:solidFill>
              </a:rPr>
              <a:t>C.E.L.E.B.R.A.T.I.O.N.S.</a:t>
            </a:r>
            <a:endParaRPr lang="en-US" b="1" dirty="0">
              <a:solidFill>
                <a:srgbClr val="660066"/>
              </a:solidFill>
            </a:endParaRPr>
          </a:p>
        </p:txBody>
      </p:sp>
      <p:pic>
        <p:nvPicPr>
          <p:cNvPr id="7" name="Picture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578944" y="4876800"/>
            <a:ext cx="2717456" cy="1981200"/>
          </a:xfrm>
          <a:prstGeom prst="rect">
            <a:avLst/>
          </a:prstGeom>
          <a:ln>
            <a:noFill/>
          </a:ln>
          <a:effectLst>
            <a:softEdge rad="112500"/>
          </a:effectLst>
        </p:spPr>
      </p:pic>
      <p:sp>
        <p:nvSpPr>
          <p:cNvPr id="4" name="Content Placeholder 3"/>
          <p:cNvSpPr>
            <a:spLocks noGrp="1"/>
          </p:cNvSpPr>
          <p:nvPr>
            <p:ph idx="1"/>
          </p:nvPr>
        </p:nvSpPr>
        <p:spPr>
          <a:xfrm>
            <a:off x="381000" y="2027237"/>
            <a:ext cx="8686800" cy="4525963"/>
          </a:xfrm>
        </p:spPr>
        <p:txBody>
          <a:bodyPr/>
          <a:lstStyle/>
          <a:p>
            <a:pPr marL="0" indent="0">
              <a:buNone/>
            </a:pPr>
            <a:r>
              <a:rPr lang="en-US" b="1" dirty="0">
                <a:solidFill>
                  <a:srgbClr val="008000"/>
                </a:solidFill>
              </a:rPr>
              <a:t>Adults and Older Adults – Strong evidence </a:t>
            </a:r>
            <a:r>
              <a:rPr lang="en-US" b="1" dirty="0" smtClean="0">
                <a:solidFill>
                  <a:srgbClr val="008000"/>
                </a:solidFill>
              </a:rPr>
              <a:t>of</a:t>
            </a:r>
          </a:p>
          <a:p>
            <a:r>
              <a:rPr lang="en-US" dirty="0" smtClean="0"/>
              <a:t>Lower </a:t>
            </a:r>
            <a:r>
              <a:rPr lang="en-US" dirty="0"/>
              <a:t>risk of early </a:t>
            </a:r>
            <a:r>
              <a:rPr lang="en-US" dirty="0" smtClean="0"/>
              <a:t>death</a:t>
            </a:r>
          </a:p>
          <a:p>
            <a:r>
              <a:rPr lang="en-US" dirty="0" smtClean="0"/>
              <a:t>Lower </a:t>
            </a:r>
            <a:r>
              <a:rPr lang="en-US" dirty="0"/>
              <a:t>risk of coronary heart </a:t>
            </a:r>
            <a:r>
              <a:rPr lang="en-US" dirty="0" smtClean="0"/>
              <a:t>disease</a:t>
            </a:r>
          </a:p>
          <a:p>
            <a:r>
              <a:rPr lang="en-US" dirty="0" smtClean="0"/>
              <a:t>Lower </a:t>
            </a:r>
            <a:r>
              <a:rPr lang="en-US" dirty="0"/>
              <a:t>risk of </a:t>
            </a:r>
            <a:r>
              <a:rPr lang="en-US" dirty="0" smtClean="0"/>
              <a:t>stroke</a:t>
            </a:r>
          </a:p>
          <a:p>
            <a:r>
              <a:rPr lang="en-US" dirty="0" smtClean="0"/>
              <a:t>Lower </a:t>
            </a:r>
            <a:r>
              <a:rPr lang="en-US" dirty="0"/>
              <a:t>risk of high blood </a:t>
            </a:r>
            <a:r>
              <a:rPr lang="en-US" dirty="0" smtClean="0"/>
              <a:t>pressure</a:t>
            </a:r>
          </a:p>
          <a:p>
            <a:r>
              <a:rPr lang="en-US" dirty="0" smtClean="0"/>
              <a:t>Lower </a:t>
            </a:r>
            <a:r>
              <a:rPr lang="en-US" dirty="0"/>
              <a:t>risk of adverse blood lipid </a:t>
            </a:r>
            <a:r>
              <a:rPr lang="en-US" dirty="0" smtClean="0"/>
              <a:t>profile</a:t>
            </a:r>
          </a:p>
          <a:p>
            <a:r>
              <a:rPr lang="en-US" dirty="0" smtClean="0"/>
              <a:t>Lower </a:t>
            </a:r>
            <a:r>
              <a:rPr lang="en-US" dirty="0"/>
              <a:t>risk of type 2 diabetes</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7053</TotalTime>
  <Words>2861</Words>
  <Application>Microsoft Office PowerPoint</Application>
  <PresentationFormat>On-screen Show (4:3)</PresentationFormat>
  <Paragraphs>377</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Living the Abundant Life: God’s Healing Way</vt:lpstr>
      <vt:lpstr>Slide 3</vt:lpstr>
      <vt:lpstr>God’s Wholistic Prescription</vt:lpstr>
      <vt:lpstr>God’s Wholistic Prescription</vt:lpstr>
      <vt:lpstr>God’s Wholistic Prescription</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C.E.L.E.B.R.A.T.I.O.N.S.</vt:lpstr>
      <vt:lpstr>Slide 26</vt:lpstr>
      <vt:lpstr>Slide 27</vt:lpstr>
      <vt:lpstr>Slide 28</vt:lpstr>
      <vt:lpstr>Slide 29</vt:lpstr>
      <vt:lpstr>Prayer</vt:lpstr>
    </vt:vector>
  </TitlesOfParts>
  <Company>General Conference of Seventh-day Adventists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KujawaC</cp:lastModifiedBy>
  <cp:revision>74</cp:revision>
  <dcterms:created xsi:type="dcterms:W3CDTF">2013-10-10T13:17:38Z</dcterms:created>
  <dcterms:modified xsi:type="dcterms:W3CDTF">2014-05-27T16:27:18Z</dcterms:modified>
</cp:coreProperties>
</file>